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0.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1" r:id="rId6"/>
    <p:sldMasterId id="2147483716" r:id="rId7"/>
    <p:sldMasterId id="2147484276" r:id="rId8"/>
    <p:sldMasterId id="2147484300" r:id="rId9"/>
    <p:sldMasterId id="2147483782" r:id="rId10"/>
    <p:sldMasterId id="2147484176" r:id="rId11"/>
    <p:sldMasterId id="2147484211" r:id="rId12"/>
    <p:sldMasterId id="2147484232" r:id="rId13"/>
    <p:sldMasterId id="2147483732" r:id="rId14"/>
    <p:sldMasterId id="2147483660" r:id="rId15"/>
    <p:sldMasterId id="2147484394" r:id="rId16"/>
  </p:sldMasterIdLst>
  <p:notesMasterIdLst>
    <p:notesMasterId r:id="rId19"/>
  </p:notesMasterIdLst>
  <p:sldIdLst>
    <p:sldId id="727" r:id="rId17"/>
    <p:sldId id="207613871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339933"/>
    <a:srgbClr val="FF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F160FE-757F-411F-9D59-644BCDE5D1F8}" v="1" dt="2021-06-14T10:21:02.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8" autoAdjust="0"/>
    <p:restoredTop sz="84630" autoAdjust="0"/>
  </p:normalViewPr>
  <p:slideViewPr>
    <p:cSldViewPr snapToGrid="0">
      <p:cViewPr varScale="1">
        <p:scale>
          <a:sx n="97" d="100"/>
          <a:sy n="97" d="100"/>
        </p:scale>
        <p:origin x="2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Master" Target="slideMasters/slideMaster8.xml"/><Relationship Id="rId18" Type="http://schemas.openxmlformats.org/officeDocument/2006/relationships/slide" Target="slides/slide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theme" Target="theme/theme1.xml"/><Relationship Id="rId10" Type="http://schemas.openxmlformats.org/officeDocument/2006/relationships/slideMaster" Target="slideMasters/slideMaster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6A1C0-0B3F-46C8-937E-0F5886A87B7C}"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0C58C-FFDB-469E-965A-A16F3036869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none" strike="noStrike" kern="1200">
                <a:solidFill>
                  <a:schemeClr val="tx1"/>
                </a:solidFill>
                <a:effectLst/>
                <a:latin typeface="+mn-lt"/>
                <a:ea typeface="+mn-ea"/>
                <a:cs typeface="+mn-cs"/>
              </a:rPr>
              <a:t>Double click on create amazing data experiences</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6/14/2021 6:21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6154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7472" marR="0" indent="-347472" algn="l" fontAlgn="t">
              <a:lnSpc>
                <a:spcPct val="105000"/>
              </a:lnSpc>
              <a:spcBef>
                <a:spcPts val="0"/>
              </a:spcBef>
              <a:spcAft>
                <a:spcPts val="0"/>
              </a:spcAft>
            </a:pPr>
            <a:endParaRPr lang="en-US" sz="1200" b="1" i="0" u="none" strike="noStrike">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974EB-5D2D-43B0-A5E9-7EE5560FB8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661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5.xml"/><Relationship Id="rId4" Type="http://schemas.openxmlformats.org/officeDocument/2006/relationships/image" Target="../media/image3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45.jpe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1.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1.jpe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1.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Master" Target="../slideMasters/slideMaster11.xml"/><Relationship Id="rId4" Type="http://schemas.openxmlformats.org/officeDocument/2006/relationships/image" Target="../media/image71.sv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Master" Target="../slideMasters/slideMaster11.xml"/><Relationship Id="rId4" Type="http://schemas.openxmlformats.org/officeDocument/2006/relationships/image" Target="../media/image73.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8.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2.xml"/><Relationship Id="rId5" Type="http://schemas.openxmlformats.org/officeDocument/2006/relationships/image" Target="../media/image16.png"/><Relationship Id="rId4" Type="http://schemas.openxmlformats.org/officeDocument/2006/relationships/image" Target="../media/image18.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a:ln w="3175">
                  <a:noFill/>
                </a:ln>
                <a:gradFill>
                  <a:gsLst>
                    <a:gs pos="84066">
                      <a:srgbClr val="000000"/>
                    </a:gs>
                    <a:gs pos="57576">
                      <a:srgbClr val="000000"/>
                    </a:gs>
                  </a:gsLst>
                  <a:lin ang="5400000" scaled="0"/>
                </a:gradFill>
                <a:cs typeface="Segoe UI" pitchFamily="34" charset="0"/>
              </a:rPr>
              <a:t>May 4 – 8, 2015</a:t>
            </a:r>
            <a:br>
              <a:rPr lang="en-US" sz="2206">
                <a:ln w="3175">
                  <a:noFill/>
                </a:ln>
                <a:gradFill>
                  <a:gsLst>
                    <a:gs pos="84066">
                      <a:srgbClr val="000000"/>
                    </a:gs>
                    <a:gs pos="57576">
                      <a:srgbClr val="000000"/>
                    </a:gs>
                  </a:gsLst>
                  <a:lin ang="5400000" scaled="0"/>
                </a:gradFill>
                <a:cs typeface="Segoe UI" pitchFamily="34" charset="0"/>
              </a:rPr>
            </a:br>
            <a:r>
              <a:rPr lang="en-US" sz="2206">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866694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95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2922346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9466065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6743180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06500900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5547298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61861692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90194636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31254703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619055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480285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19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05067730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676156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596457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92873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23548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220658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49290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052900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3110055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21164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841544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6692686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169952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164340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5994" y="1817560"/>
            <a:ext cx="11231768" cy="14216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3C657-0E57-4642-9C36-947A094A119C}"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84ADE-7E80-4162-81BE-0B9296854F87}" type="slidenum">
              <a:rPr lang="en-US" smtClean="0"/>
              <a:t>‹#›</a:t>
            </a:fld>
            <a:endParaRPr lang="en-US"/>
          </a:p>
        </p:txBody>
      </p:sp>
    </p:spTree>
    <p:extLst>
      <p:ext uri="{BB962C8B-B14F-4D97-AF65-F5344CB8AC3E}">
        <p14:creationId xmlns:p14="http://schemas.microsoft.com/office/powerpoint/2010/main" val="28077904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158178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299512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6519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0421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924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08102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24845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78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95948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dirty="0"/>
              <a:t>Edit Master text styles</a:t>
            </a:r>
          </a:p>
          <a:p>
            <a:pPr lvl="1"/>
            <a:r>
              <a:rPr lang="en-US" dirty="0"/>
              <a:t>Second level</a:t>
            </a:r>
          </a:p>
          <a:p>
            <a:pPr lvl="2"/>
            <a:r>
              <a:rPr lang="en-US" dirty="0"/>
              <a:t>Third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1116DD-3526-41D4-BCBC-722B828D751F}"/>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dirty="0"/>
              <a:t>Preview</a:t>
            </a:r>
          </a:p>
          <a:p>
            <a:pPr marL="0" lvl="0"/>
            <a:r>
              <a:rPr lang="en-US" dirty="0"/>
              <a:t>Release</a:t>
            </a:r>
          </a:p>
          <a:p>
            <a:pPr marL="0" lvl="0"/>
            <a:r>
              <a:rPr lang="en-US" dirty="0"/>
              <a:t>Date</a:t>
            </a:r>
          </a:p>
        </p:txBody>
      </p:sp>
    </p:spTree>
    <p:extLst>
      <p:ext uri="{BB962C8B-B14F-4D97-AF65-F5344CB8AC3E}">
        <p14:creationId xmlns:p14="http://schemas.microsoft.com/office/powerpoint/2010/main" val="160267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2161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3459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9098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692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69425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5867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9186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664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04073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682409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14555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767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321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0591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1443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8751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4259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221268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219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r>
              <a:rPr lang="en-US">
                <a:solidFill>
                  <a:srgbClr val="FFFFFF">
                    <a:lumMod val="65000"/>
                  </a:srgbClr>
                </a:solidFill>
              </a:rPr>
              <a:t>© Microsoft Corporation                                                                                  								                                Azure </a:t>
            </a:r>
          </a:p>
        </p:txBody>
      </p:sp>
    </p:spTree>
    <p:extLst>
      <p:ext uri="{BB962C8B-B14F-4D97-AF65-F5344CB8AC3E}">
        <p14:creationId xmlns:p14="http://schemas.microsoft.com/office/powerpoint/2010/main" val="341364649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0630047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972215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116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3"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10566295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96569394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539040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73720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pic>
        <p:nvPicPr>
          <p:cNvPr id="10" name="MS logo gray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6406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454090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570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2193758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88530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75829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3351558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3998979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9786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3611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19486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289785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18396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420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36453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36095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613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1531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275218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52515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69239" y="1206214"/>
            <a:ext cx="9038950"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294166665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11802926" cy="899665"/>
          </a:xfrm>
        </p:spPr>
        <p:txBody>
          <a:bodyPr/>
          <a:lstStyle/>
          <a:p>
            <a:r>
              <a:rPr lang="en-US"/>
              <a:t>Click to edit Master title style</a:t>
            </a:r>
          </a:p>
        </p:txBody>
      </p:sp>
      <p:sp>
        <p:nvSpPr>
          <p:cNvPr id="7" name="Text Placeholder 6"/>
          <p:cNvSpPr>
            <a:spLocks noGrp="1"/>
          </p:cNvSpPr>
          <p:nvPr>
            <p:ph type="body" sz="quarter" idx="11"/>
          </p:nvPr>
        </p:nvSpPr>
        <p:spPr>
          <a:xfrm>
            <a:off x="269239" y="1120371"/>
            <a:ext cx="11653522"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4128006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1475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11" name="Rectangle 10">
            <a:extLst>
              <a:ext uri="{FF2B5EF4-FFF2-40B4-BE49-F238E27FC236}">
                <a16:creationId xmlns:a16="http://schemas.microsoft.com/office/drawing/2014/main" id="{C1BF2564-F324-4D2F-BD31-25730770F6F1}"/>
              </a:ext>
            </a:extLst>
          </p:cNvPr>
          <p:cNvSpPr/>
          <p:nvPr userDrawn="1"/>
        </p:nvSpPr>
        <p:spPr bwMode="auto">
          <a:xfrm>
            <a:off x="-29569" y="-7782"/>
            <a:ext cx="12251139" cy="6873565"/>
          </a:xfrm>
          <a:prstGeom prst="rect">
            <a:avLst/>
          </a:prstGeom>
          <a:solidFill>
            <a:schemeClr val="tx1">
              <a:lumMod val="5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a:gradFill>
                <a:gsLst>
                  <a:gs pos="0">
                    <a:srgbClr val="FFFFFF"/>
                  </a:gs>
                  <a:gs pos="100000">
                    <a:srgbClr val="FFFFFF"/>
                  </a:gs>
                </a:gsLst>
                <a:lin ang="5400000" scaled="0"/>
              </a:gradFill>
              <a:cs typeface="Segoe UI" pitchFamily="34" charset="0"/>
            </a:endParaRPr>
          </a:p>
        </p:txBody>
      </p:sp>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F04341EC-2A69-44AC-8D72-2A5D4C42D958}"/>
              </a:ext>
            </a:extLst>
          </p:cNvPr>
          <p:cNvPicPr>
            <a:picLocks noChangeAspect="1"/>
          </p:cNvPicPr>
          <p:nvPr userDrawn="1"/>
        </p:nvPicPr>
        <p:blipFill>
          <a:blip r:embed="rId3"/>
          <a:stretch>
            <a:fillRect/>
          </a:stretch>
        </p:blipFill>
        <p:spPr>
          <a:xfrm>
            <a:off x="451632" y="470067"/>
            <a:ext cx="1429004" cy="304828"/>
          </a:xfrm>
          <a:prstGeom prst="rect">
            <a:avLst/>
          </a:prstGeom>
        </p:spPr>
      </p:pic>
    </p:spTree>
    <p:extLst>
      <p:ext uri="{BB962C8B-B14F-4D97-AF65-F5344CB8AC3E}">
        <p14:creationId xmlns:p14="http://schemas.microsoft.com/office/powerpoint/2010/main" val="1055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58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097496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1137339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50108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24992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2549581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5749259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01050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7029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71605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14264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377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8903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1460124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5892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414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2240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01512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2750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dirty="0"/>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dirty="0"/>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dirty="0"/>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50537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6887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361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22597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979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3572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63136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25544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1442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227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8819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767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0554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5766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555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0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8856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9928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4766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2093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128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62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74591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33676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7693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dirty="0"/>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4229479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43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6/14/2021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4681802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82768694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4710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79410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29569" y="0"/>
            <a:ext cx="505877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sp>
        <p:nvSpPr>
          <p:cNvPr id="9"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Tree>
    <p:extLst>
      <p:ext uri="{BB962C8B-B14F-4D97-AF65-F5344CB8AC3E}">
        <p14:creationId xmlns:p14="http://schemas.microsoft.com/office/powerpoint/2010/main" val="3329253462"/>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1" y="0"/>
            <a:ext cx="502920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
        <p:nvSpPr>
          <p:cNvPr id="7"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8"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140420408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12" name="Rectangle 11"/>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73828"/>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Tree>
    <p:extLst>
      <p:ext uri="{BB962C8B-B14F-4D97-AF65-F5344CB8AC3E}">
        <p14:creationId xmlns:p14="http://schemas.microsoft.com/office/powerpoint/2010/main" val="103115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grayscl/>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8" name="Rectangle 7"/>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
        <p:nvSpPr>
          <p:cNvPr id="14" name="Rectangle 13"/>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87297"/>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Tree>
    <p:extLst>
      <p:ext uri="{BB962C8B-B14F-4D97-AF65-F5344CB8AC3E}">
        <p14:creationId xmlns:p14="http://schemas.microsoft.com/office/powerpoint/2010/main" val="264282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331991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5691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18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442137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955108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780423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23473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28016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99545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74928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475641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2647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65543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37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228044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8355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6192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9480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6661429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92969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721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22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4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524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182309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32526959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99987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1573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877319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2836760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1"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325793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877517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1353053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6620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093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2848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3156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7171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6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5383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63236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81515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97720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9959358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338192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52377610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4875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672765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29914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7125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5623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8031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153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6173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2067976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7"/>
            <a:ext cx="11018520" cy="553998"/>
          </a:xfrm>
        </p:spPr>
        <p:txBody>
          <a:bodyPr/>
          <a:lstStyle/>
          <a:p>
            <a:r>
              <a:rPr lang="en-US"/>
              <a:t>Click to edit Master title style</a:t>
            </a:r>
          </a:p>
        </p:txBody>
      </p:sp>
    </p:spTree>
    <p:extLst>
      <p:ext uri="{BB962C8B-B14F-4D97-AF65-F5344CB8AC3E}">
        <p14:creationId xmlns:p14="http://schemas.microsoft.com/office/powerpoint/2010/main" val="2764869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553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60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lstStyle/>
          <a:p>
            <a:r>
              <a:rPr lang="en-US"/>
              <a:t>Click to edit Master title style</a:t>
            </a:r>
          </a:p>
        </p:txBody>
      </p:sp>
    </p:spTree>
    <p:extLst>
      <p:ext uri="{BB962C8B-B14F-4D97-AF65-F5344CB8AC3E}">
        <p14:creationId xmlns:p14="http://schemas.microsoft.com/office/powerpoint/2010/main" val="4269628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814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422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3" y="1141414"/>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7"/>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3"/>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58305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7"/>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3"/>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3" y="1141414"/>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41255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4561039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4"/>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556" indent="0">
              <a:buNone/>
              <a:defRPr sz="1200">
                <a:gradFill flip="none" rotWithShape="1">
                  <a:gsLst>
                    <a:gs pos="82000">
                      <a:schemeClr val="bg1"/>
                    </a:gs>
                    <a:gs pos="0">
                      <a:schemeClr val="bg1"/>
                    </a:gs>
                  </a:gsLst>
                  <a:lin ang="2700000" scaled="1"/>
                  <a:tileRect/>
                </a:gradFill>
                <a:latin typeface="+mj-lt"/>
              </a:defRPr>
            </a:lvl2pPr>
            <a:lvl3pPr marL="457112" indent="0">
              <a:buNone/>
              <a:defRPr sz="1200">
                <a:gradFill flip="none" rotWithShape="1">
                  <a:gsLst>
                    <a:gs pos="82000">
                      <a:schemeClr val="bg1"/>
                    </a:gs>
                    <a:gs pos="0">
                      <a:schemeClr val="bg1"/>
                    </a:gs>
                  </a:gsLst>
                  <a:lin ang="2700000" scaled="1"/>
                  <a:tileRect/>
                </a:gradFill>
                <a:latin typeface="+mj-lt"/>
              </a:defRPr>
            </a:lvl3pPr>
            <a:lvl4pPr marL="661861" indent="0">
              <a:buNone/>
              <a:defRPr sz="1200">
                <a:gradFill flip="none" rotWithShape="1">
                  <a:gsLst>
                    <a:gs pos="82000">
                      <a:schemeClr val="bg1"/>
                    </a:gs>
                    <a:gs pos="0">
                      <a:schemeClr val="bg1"/>
                    </a:gs>
                  </a:gsLst>
                  <a:lin ang="2700000" scaled="1"/>
                  <a:tileRect/>
                </a:gradFill>
                <a:latin typeface="+mj-lt"/>
              </a:defRPr>
            </a:lvl4pPr>
            <a:lvl5pPr marL="855499"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6518156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90"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84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74883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3"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4"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2"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6"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1" y="5354552"/>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0547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5" cy="1399832"/>
          </a:xfrm>
        </p:spPr>
        <p:txBody>
          <a:bodyPr/>
          <a:lstStyle>
            <a:lvl1pPr marL="0" indent="0">
              <a:buNone/>
              <a:defRPr sz="8798" i="0" spc="-100" baseline="0">
                <a:gradFill>
                  <a:gsLst>
                    <a:gs pos="0">
                      <a:schemeClr val="tx1"/>
                    </a:gs>
                    <a:gs pos="100000">
                      <a:schemeClr val="tx1"/>
                    </a:gs>
                  </a:gsLst>
                  <a:lin ang="5400000" scaled="0"/>
                </a:gradFill>
                <a:latin typeface="Segoe UI Light" pitchFamily="34" charset="0"/>
              </a:defRPr>
            </a:lvl1pPr>
          </a:lstStyle>
          <a:p>
            <a:pPr lvl="0"/>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6" y="3219166"/>
            <a:ext cx="7515595" cy="636777"/>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188"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139212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6771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1" y="1436688"/>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0719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7" y="2431804"/>
            <a:ext cx="4160520" cy="997196"/>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7" y="3874499"/>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3"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3"/>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097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8"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123110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9" indent="0">
              <a:buFont typeface="Wingdings" panose="05000000000000000000" pitchFamily="2" charset="2"/>
              <a:buNone/>
              <a:defRPr sz="1600" b="0">
                <a:latin typeface="+mn-lt"/>
              </a:defRPr>
            </a:lvl2pPr>
            <a:lvl3pPr marL="450764" indent="0">
              <a:buFont typeface="Wingdings" panose="05000000000000000000" pitchFamily="2" charset="2"/>
              <a:buNone/>
              <a:tabLst/>
              <a:defRPr sz="1200" b="0">
                <a:latin typeface="+mn-lt"/>
              </a:defRPr>
            </a:lvl3pPr>
            <a:lvl4pPr marL="652337" indent="0">
              <a:buFont typeface="Wingdings" panose="05000000000000000000" pitchFamily="2" charset="2"/>
              <a:buNone/>
              <a:defRPr sz="1100" b="0">
                <a:latin typeface="+mn-lt"/>
              </a:defRPr>
            </a:lvl4pPr>
            <a:lvl5pPr marL="853911"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1721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486"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495"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40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795"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0049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55660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9142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922105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28033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516482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47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B5953AD0-7361-4755-9F16-790BE48104A3}" type="datetimeFigureOut">
              <a:rPr lang="en-US" smtClean="0">
                <a:solidFill>
                  <a:srgbClr val="FFFFFF"/>
                </a:solidFill>
              </a:rPr>
              <a:pPr defTabSz="914367"/>
              <a:t>6/14/2021</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5B3722D1-D77E-41ED-9FC0-BA6608D9DD8F}"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51778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8"/>
            <a:ext cx="455362" cy="455362"/>
          </a:xfrm>
          <a:prstGeom prst="rect">
            <a:avLst/>
          </a:prstGeom>
        </p:spPr>
      </p:pic>
    </p:spTree>
    <p:extLst>
      <p:ext uri="{BB962C8B-B14F-4D97-AF65-F5344CB8AC3E}">
        <p14:creationId xmlns:p14="http://schemas.microsoft.com/office/powerpoint/2010/main" val="3991554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29324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83705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6625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0344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436760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2185155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31583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9078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379356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7533085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31887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2314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906590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96452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765606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938928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705571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079827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4"/>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2543735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1"/>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82175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91085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3"/>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49" y="4833940"/>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99733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3"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5212080"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4022180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1"/>
            <a:ext cx="11018519" cy="430887"/>
          </a:xfrm>
        </p:spPr>
        <p:txBody>
          <a:bodyPr wrap="square">
            <a:spAutoFit/>
          </a:bodyPr>
          <a:lstStyle>
            <a:lvl1pPr marL="0" indent="0">
              <a:spcBef>
                <a:spcPts val="1223"/>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39" indent="0">
              <a:buFont typeface="Arial" panose="020B0604020202020204" pitchFamily="34" charset="0"/>
              <a:buNone/>
              <a:defRPr sz="2000" b="0"/>
            </a:lvl2pPr>
            <a:lvl3pPr marL="450764" indent="0">
              <a:buFont typeface="Arial" panose="020B0604020202020204" pitchFamily="34" charset="0"/>
              <a:buNone/>
              <a:tabLst/>
              <a:defRPr sz="1600" b="0"/>
            </a:lvl3pPr>
            <a:lvl4pPr marL="652337" indent="0">
              <a:buFont typeface="Arial" panose="020B0604020202020204" pitchFamily="34" charset="0"/>
              <a:buNone/>
              <a:defRPr sz="1400" b="0"/>
            </a:lvl4pPr>
            <a:lvl5pPr marL="853911"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476763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5"/>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430901"/>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975331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40957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7"/>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2499305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9"/>
            <a:ext cx="3068320" cy="292608"/>
          </a:xfrm>
          <a:prstGeom prst="rect">
            <a:avLst/>
          </a:prstGeom>
        </p:spPr>
      </p:pic>
    </p:spTree>
    <p:extLst>
      <p:ext uri="{BB962C8B-B14F-4D97-AF65-F5344CB8AC3E}">
        <p14:creationId xmlns:p14="http://schemas.microsoft.com/office/powerpoint/2010/main" val="347437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0C0A-DD40-43E1-AE41-41B95C6F5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D6567A-03F6-438B-8D93-079B8446F4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7F5341-69EE-4A0F-9094-1A5C8946EF45}"/>
              </a:ext>
            </a:extLst>
          </p:cNvPr>
          <p:cNvSpPr>
            <a:spLocks noGrp="1"/>
          </p:cNvSpPr>
          <p:nvPr>
            <p:ph type="dt" sz="half" idx="10"/>
          </p:nvPr>
        </p:nvSpPr>
        <p:spPr/>
        <p:txBody>
          <a:bodyPr/>
          <a:lstStyle/>
          <a:p>
            <a:fld id="{E766DBB7-410A-4A87-8D8F-60D8D2B1F652}" type="datetimeFigureOut">
              <a:rPr lang="en-US" smtClean="0"/>
              <a:t>6/14/2021</a:t>
            </a:fld>
            <a:endParaRPr lang="en-US"/>
          </a:p>
        </p:txBody>
      </p:sp>
      <p:sp>
        <p:nvSpPr>
          <p:cNvPr id="5" name="Footer Placeholder 4">
            <a:extLst>
              <a:ext uri="{FF2B5EF4-FFF2-40B4-BE49-F238E27FC236}">
                <a16:creationId xmlns:a16="http://schemas.microsoft.com/office/drawing/2014/main" id="{A40A2EED-7924-4924-8596-414160488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207876-0C6A-46CA-AF8C-3BE25F7CD696}"/>
              </a:ext>
            </a:extLst>
          </p:cNvPr>
          <p:cNvSpPr>
            <a:spLocks noGrp="1"/>
          </p:cNvSpPr>
          <p:nvPr>
            <p:ph type="sldNum" sz="quarter" idx="12"/>
          </p:nvPr>
        </p:nvSpPr>
        <p:spPr/>
        <p:txBody>
          <a:bodyPr/>
          <a:lstStyle/>
          <a:p>
            <a:fld id="{E3192ADD-2DA8-44AF-846F-54FE64AF8122}" type="slidenum">
              <a:rPr lang="en-US" smtClean="0"/>
              <a:t>‹#›</a:t>
            </a:fld>
            <a:endParaRPr lang="en-US"/>
          </a:p>
        </p:txBody>
      </p:sp>
    </p:spTree>
    <p:extLst>
      <p:ext uri="{BB962C8B-B14F-4D97-AF65-F5344CB8AC3E}">
        <p14:creationId xmlns:p14="http://schemas.microsoft.com/office/powerpoint/2010/main" val="265466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54583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53434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48224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660903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727850"/>
            <a:ext cx="12192000" cy="2930682"/>
          </a:xfrm>
          <a:prstGeom prst="rect">
            <a:avLst/>
          </a:prstGeom>
        </p:spPr>
      </p:pic>
    </p:spTree>
    <p:extLst>
      <p:ext uri="{BB962C8B-B14F-4D97-AF65-F5344CB8AC3E}">
        <p14:creationId xmlns:p14="http://schemas.microsoft.com/office/powerpoint/2010/main" val="4220604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9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69239" y="1337653"/>
            <a:ext cx="11653523" cy="179621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127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486654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97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332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12125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9"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7171399"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83763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811791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7" y="289512"/>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3"/>
            <a:ext cx="9106244" cy="1469113"/>
          </a:xfrm>
        </p:spPr>
        <p:txBody>
          <a:bodyPr/>
          <a:lstStyle>
            <a:lvl1pPr marL="182810" indent="-182810">
              <a:buFont typeface="Arial" panose="020B0604020202020204" pitchFamily="34" charset="0"/>
              <a:buChar char="•"/>
              <a:defRPr>
                <a:gradFill>
                  <a:gsLst>
                    <a:gs pos="1250">
                      <a:schemeClr val="tx2"/>
                    </a:gs>
                    <a:gs pos="99000">
                      <a:schemeClr val="tx2"/>
                    </a:gs>
                  </a:gsLst>
                  <a:lin ang="5400000" scaled="0"/>
                </a:gradFill>
                <a:latin typeface="+mj-lt"/>
              </a:defRPr>
            </a:lvl1pPr>
            <a:lvl2pPr marL="365620" indent="-182810">
              <a:buFont typeface="Arial" panose="020B0604020202020204" pitchFamily="34" charset="0"/>
              <a:buChar char="•"/>
              <a:defRPr sz="2400">
                <a:latin typeface="+mj-lt"/>
              </a:defRPr>
            </a:lvl2pPr>
            <a:lvl3pPr marL="548430" indent="-182810">
              <a:buFont typeface="Arial" panose="020B0604020202020204" pitchFamily="34" charset="0"/>
              <a:buChar char="•"/>
              <a:defRPr sz="2000">
                <a:latin typeface="+mj-lt"/>
              </a:defRPr>
            </a:lvl3pPr>
            <a:lvl4pPr marL="733661" indent="-285640">
              <a:buFont typeface="Arial" panose="020B0604020202020204" pitchFamily="34" charset="0"/>
              <a:buChar char="•"/>
              <a:defRPr/>
            </a:lvl4pPr>
            <a:lvl5pPr marL="957672" indent="-28564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52302" y="589830"/>
            <a:ext cx="1319321" cy="622056"/>
          </a:xfrm>
          <a:prstGeom prst="rect">
            <a:avLst/>
          </a:prstGeom>
          <a:noFill/>
        </p:spPr>
        <p:txBody>
          <a:bodyPr wrap="none" lIns="179259" tIns="143407" rIns="179259" bIns="143407" rtlCol="0">
            <a:spAutoFit/>
          </a:bodyPr>
          <a:lstStyle/>
          <a:p>
            <a:pPr algn="r" defTabSz="914192">
              <a:lnSpc>
                <a:spcPct val="90000"/>
              </a:lnSpc>
              <a:spcAft>
                <a:spcPts val="588"/>
              </a:spcAft>
            </a:pPr>
            <a:r>
              <a:rPr lang="en-US" sz="2353">
                <a:solidFill>
                  <a:srgbClr val="FFFFFF"/>
                </a:solidFill>
                <a:latin typeface="Segoe UI Light"/>
              </a:rPr>
              <a:t>Feature</a:t>
            </a:r>
          </a:p>
        </p:txBody>
      </p:sp>
    </p:spTree>
    <p:extLst>
      <p:ext uri="{BB962C8B-B14F-4D97-AF65-F5344CB8AC3E}">
        <p14:creationId xmlns:p14="http://schemas.microsoft.com/office/powerpoint/2010/main" val="161331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9390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404634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16229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bg>
      <p:bgPr>
        <a:solidFill>
          <a:srgbClr val="EDC3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9871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244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08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9636440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2398603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6774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hasCustomPrompt="1"/>
          </p:nvPr>
        </p:nvSpPr>
        <p:spPr>
          <a:xfrm>
            <a:off x="2920181" y="226332"/>
            <a:ext cx="9202993" cy="956908"/>
          </a:xfrm>
        </p:spPr>
        <p:txBody>
          <a:bodyPr lIns="180000" anchor="t"/>
          <a:lstStyle>
            <a:lvl1pPr algn="l">
              <a:defRPr sz="3600">
                <a:solidFill>
                  <a:srgbClr val="000000"/>
                </a:solidFill>
                <a:latin typeface="Segoe UI Light (Headings)"/>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1836548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4493436" y="266655"/>
            <a:ext cx="729216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6235145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9592116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2017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9519" t="25612" r="71112" b="37624"/>
          <a:stretch/>
        </p:blipFill>
        <p:spPr>
          <a:xfrm>
            <a:off x="-1131532" y="-156880"/>
            <a:ext cx="15074250" cy="7153284"/>
          </a:xfrm>
          <a:prstGeom prst="rect">
            <a:avLst/>
          </a:prstGeom>
        </p:spPr>
      </p:pic>
      <p:sp>
        <p:nvSpPr>
          <p:cNvPr id="2" name="Title 1"/>
          <p:cNvSpPr>
            <a:spLocks noGrp="1"/>
          </p:cNvSpPr>
          <p:nvPr>
            <p:ph type="title"/>
          </p:nvPr>
        </p:nvSpPr>
        <p:spPr>
          <a:xfrm>
            <a:off x="838200" y="2160674"/>
            <a:ext cx="10515600" cy="1325563"/>
          </a:xfrm>
        </p:spPr>
        <p:txBody>
          <a:bodyPr/>
          <a:lstStyle>
            <a:lvl1pPr>
              <a:defRPr lang="en-US" sz="9000" kern="1200" dirty="0">
                <a:solidFill>
                  <a:srgbClr val="F2C811"/>
                </a:solidFill>
                <a:latin typeface="Segoe UI Light" panose="020B0502040204020203" pitchFamily="34" charset="0"/>
                <a:ea typeface="Segoe UI Black" panose="020B0A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658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4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130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459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pportuniti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ysClr val="windowText" lastClr="000000"/>
              </a:solidFill>
            </a:endParaRPr>
          </a:p>
        </p:txBody>
      </p:sp>
    </p:spTree>
    <p:extLst>
      <p:ext uri="{BB962C8B-B14F-4D97-AF65-F5344CB8AC3E}">
        <p14:creationId xmlns:p14="http://schemas.microsoft.com/office/powerpoint/2010/main" val="310648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0811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Demonstration</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421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Hands-on lab</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82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F2C812"/>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850521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000000"/>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80119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EDC30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58298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51559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8992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53402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02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82950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bg>
      <p:bgPr>
        <a:solidFill>
          <a:srgbClr val="EDC3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2334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924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340419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233110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31928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hasCustomPrompt="1"/>
          </p:nvPr>
        </p:nvSpPr>
        <p:spPr>
          <a:xfrm>
            <a:off x="2920181" y="226332"/>
            <a:ext cx="9202993" cy="956908"/>
          </a:xfrm>
        </p:spPr>
        <p:txBody>
          <a:bodyPr lIns="180000" anchor="t"/>
          <a:lstStyle>
            <a:lvl1pPr algn="l">
              <a:defRPr sz="3600">
                <a:solidFill>
                  <a:srgbClr val="000000"/>
                </a:solidFill>
                <a:latin typeface="Segoe UI Light (Headings)"/>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4966866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4493436" y="266655"/>
            <a:ext cx="729216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019022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999633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239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78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9519" t="25612" r="71112" b="37624"/>
          <a:stretch/>
        </p:blipFill>
        <p:spPr>
          <a:xfrm>
            <a:off x="-1131532" y="-156880"/>
            <a:ext cx="15074250" cy="7153284"/>
          </a:xfrm>
          <a:prstGeom prst="rect">
            <a:avLst/>
          </a:prstGeom>
        </p:spPr>
      </p:pic>
      <p:sp>
        <p:nvSpPr>
          <p:cNvPr id="2" name="Title 1"/>
          <p:cNvSpPr>
            <a:spLocks noGrp="1"/>
          </p:cNvSpPr>
          <p:nvPr>
            <p:ph type="title"/>
          </p:nvPr>
        </p:nvSpPr>
        <p:spPr>
          <a:xfrm>
            <a:off x="838200" y="2160674"/>
            <a:ext cx="10515600" cy="1325563"/>
          </a:xfrm>
        </p:spPr>
        <p:txBody>
          <a:bodyPr/>
          <a:lstStyle>
            <a:lvl1pPr>
              <a:defRPr lang="en-US" sz="9000" kern="1200" dirty="0">
                <a:solidFill>
                  <a:srgbClr val="F2C811"/>
                </a:solidFill>
                <a:latin typeface="Segoe UI Light" panose="020B0502040204020203" pitchFamily="34" charset="0"/>
                <a:ea typeface="Segoe UI Black" panose="020B0A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5738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80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660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Opportuniti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ysClr val="windowText" lastClr="000000"/>
              </a:solidFill>
            </a:endParaRPr>
          </a:p>
        </p:txBody>
      </p:sp>
    </p:spTree>
    <p:extLst>
      <p:ext uri="{BB962C8B-B14F-4D97-AF65-F5344CB8AC3E}">
        <p14:creationId xmlns:p14="http://schemas.microsoft.com/office/powerpoint/2010/main" val="134725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372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Demonstration</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567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Hands-on lab</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7147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F2C812"/>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353433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000000"/>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3333943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EDC30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37586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5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847504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13668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09915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9404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508047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0911778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7071013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05963190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3667557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6570765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image" Target="../media/image1.png"/><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theme" Target="../theme/theme10.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8"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279.xml"/><Relationship Id="rId21" Type="http://schemas.openxmlformats.org/officeDocument/2006/relationships/slideLayout" Target="../slideLayouts/slideLayout274.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63" Type="http://schemas.openxmlformats.org/officeDocument/2006/relationships/slideLayout" Target="../slideLayouts/slideLayout316.xml"/><Relationship Id="rId68" Type="http://schemas.openxmlformats.org/officeDocument/2006/relationships/slideLayout" Target="../slideLayouts/slideLayout321.xml"/><Relationship Id="rId16" Type="http://schemas.openxmlformats.org/officeDocument/2006/relationships/slideLayout" Target="../slideLayouts/slideLayout269.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53" Type="http://schemas.openxmlformats.org/officeDocument/2006/relationships/slideLayout" Target="../slideLayouts/slideLayout306.xml"/><Relationship Id="rId58" Type="http://schemas.openxmlformats.org/officeDocument/2006/relationships/slideLayout" Target="../slideLayouts/slideLayout311.xml"/><Relationship Id="rId66" Type="http://schemas.openxmlformats.org/officeDocument/2006/relationships/slideLayout" Target="../slideLayouts/slideLayout319.xml"/><Relationship Id="rId74" Type="http://schemas.openxmlformats.org/officeDocument/2006/relationships/slideLayout" Target="../slideLayouts/slideLayout327.xml"/><Relationship Id="rId5" Type="http://schemas.openxmlformats.org/officeDocument/2006/relationships/slideLayout" Target="../slideLayouts/slideLayout258.xml"/><Relationship Id="rId61" Type="http://schemas.openxmlformats.org/officeDocument/2006/relationships/slideLayout" Target="../slideLayouts/slideLayout314.xml"/><Relationship Id="rId19" Type="http://schemas.openxmlformats.org/officeDocument/2006/relationships/slideLayout" Target="../slideLayouts/slideLayout27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56" Type="http://schemas.openxmlformats.org/officeDocument/2006/relationships/slideLayout" Target="../slideLayouts/slideLayout309.xml"/><Relationship Id="rId64" Type="http://schemas.openxmlformats.org/officeDocument/2006/relationships/slideLayout" Target="../slideLayouts/slideLayout317.xml"/><Relationship Id="rId69" Type="http://schemas.openxmlformats.org/officeDocument/2006/relationships/slideLayout" Target="../slideLayouts/slideLayout322.xml"/><Relationship Id="rId77" Type="http://schemas.openxmlformats.org/officeDocument/2006/relationships/image" Target="../media/image67.svg"/><Relationship Id="rId8" Type="http://schemas.openxmlformats.org/officeDocument/2006/relationships/slideLayout" Target="../slideLayouts/slideLayout261.xml"/><Relationship Id="rId51" Type="http://schemas.openxmlformats.org/officeDocument/2006/relationships/slideLayout" Target="../slideLayouts/slideLayout304.xml"/><Relationship Id="rId72" Type="http://schemas.openxmlformats.org/officeDocument/2006/relationships/slideLayout" Target="../slideLayouts/slideLayout325.xml"/><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59" Type="http://schemas.openxmlformats.org/officeDocument/2006/relationships/slideLayout" Target="../slideLayouts/slideLayout312.xml"/><Relationship Id="rId67" Type="http://schemas.openxmlformats.org/officeDocument/2006/relationships/slideLayout" Target="../slideLayouts/slideLayout320.xml"/><Relationship Id="rId20" Type="http://schemas.openxmlformats.org/officeDocument/2006/relationships/slideLayout" Target="../slideLayouts/slideLayout273.xml"/><Relationship Id="rId41" Type="http://schemas.openxmlformats.org/officeDocument/2006/relationships/slideLayout" Target="../slideLayouts/slideLayout294.xml"/><Relationship Id="rId54" Type="http://schemas.openxmlformats.org/officeDocument/2006/relationships/slideLayout" Target="../slideLayouts/slideLayout307.xml"/><Relationship Id="rId62" Type="http://schemas.openxmlformats.org/officeDocument/2006/relationships/slideLayout" Target="../slideLayouts/slideLayout315.xml"/><Relationship Id="rId70" Type="http://schemas.openxmlformats.org/officeDocument/2006/relationships/slideLayout" Target="../slideLayouts/slideLayout323.xml"/><Relationship Id="rId75" Type="http://schemas.openxmlformats.org/officeDocument/2006/relationships/theme" Target="../theme/theme11.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 Id="rId57" Type="http://schemas.openxmlformats.org/officeDocument/2006/relationships/slideLayout" Target="../slideLayouts/slideLayout310.xml"/><Relationship Id="rId10" Type="http://schemas.openxmlformats.org/officeDocument/2006/relationships/slideLayout" Target="../slideLayouts/slideLayout263.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52" Type="http://schemas.openxmlformats.org/officeDocument/2006/relationships/slideLayout" Target="../slideLayouts/slideLayout305.xml"/><Relationship Id="rId60" Type="http://schemas.openxmlformats.org/officeDocument/2006/relationships/slideLayout" Target="../slideLayouts/slideLayout313.xml"/><Relationship Id="rId65" Type="http://schemas.openxmlformats.org/officeDocument/2006/relationships/slideLayout" Target="../slideLayouts/slideLayout318.xml"/><Relationship Id="rId73" Type="http://schemas.openxmlformats.org/officeDocument/2006/relationships/slideLayout" Target="../slideLayouts/slideLayout326.xml"/><Relationship Id="rId78" Type="http://schemas.openxmlformats.org/officeDocument/2006/relationships/image" Target="../media/image68.emf"/><Relationship Id="rId4" Type="http://schemas.openxmlformats.org/officeDocument/2006/relationships/slideLayout" Target="../slideLayouts/slideLayout257.xml"/><Relationship Id="rId9" Type="http://schemas.openxmlformats.org/officeDocument/2006/relationships/slideLayout" Target="../slideLayouts/slideLayout262.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9" Type="http://schemas.openxmlformats.org/officeDocument/2006/relationships/slideLayout" Target="../slideLayouts/slideLayout292.xml"/><Relationship Id="rId34" Type="http://schemas.openxmlformats.org/officeDocument/2006/relationships/slideLayout" Target="../slideLayouts/slideLayout287.xml"/><Relationship Id="rId50" Type="http://schemas.openxmlformats.org/officeDocument/2006/relationships/slideLayout" Target="../slideLayouts/slideLayout303.xml"/><Relationship Id="rId55" Type="http://schemas.openxmlformats.org/officeDocument/2006/relationships/slideLayout" Target="../slideLayouts/slideLayout308.xml"/><Relationship Id="rId76" Type="http://schemas.openxmlformats.org/officeDocument/2006/relationships/image" Target="../media/image66.png"/><Relationship Id="rId7" Type="http://schemas.openxmlformats.org/officeDocument/2006/relationships/slideLayout" Target="../slideLayouts/slideLayout260.xml"/><Relationship Id="rId71" Type="http://schemas.openxmlformats.org/officeDocument/2006/relationships/slideLayout" Target="../slideLayouts/slideLayout324.xml"/><Relationship Id="rId2" Type="http://schemas.openxmlformats.org/officeDocument/2006/relationships/slideLayout" Target="../slideLayouts/slideLayout255.xml"/><Relationship Id="rId29" Type="http://schemas.openxmlformats.org/officeDocument/2006/relationships/slideLayout" Target="../slideLayouts/slideLayout2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10.emf"/><Relationship Id="rId2" Type="http://schemas.openxmlformats.org/officeDocument/2006/relationships/slideLayout" Target="../slideLayouts/slideLayout32.xml"/><Relationship Id="rId16"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theme" Target="../theme/theme3.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theme" Target="../theme/theme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image" Target="../media/image20.png"/><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theme" Target="../theme/theme5.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8"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theme" Target="../theme/theme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8" Type="http://schemas.openxmlformats.org/officeDocument/2006/relationships/slideLayout" Target="../slideLayouts/slideLayout1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image" Target="../media/image10.emf"/><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image" Target="../media/image10.emf"/><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theme" Target="../theme/theme8.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theme" Target="../theme/theme9.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34832612"/>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253" r:id="rId20"/>
    <p:sldLayoutId id="2147484254" r:id="rId21"/>
    <p:sldLayoutId id="2147483692" r:id="rId22"/>
    <p:sldLayoutId id="2147484255" r:id="rId23"/>
    <p:sldLayoutId id="2147483694" r:id="rId24"/>
    <p:sldLayoutId id="2147483695" r:id="rId25"/>
    <p:sldLayoutId id="2147484256" r:id="rId26"/>
    <p:sldLayoutId id="2147484257" r:id="rId27"/>
    <p:sldLayoutId id="2147483698" r:id="rId28"/>
    <p:sldLayoutId id="2147483699" r:id="rId29"/>
    <p:sldLayoutId id="2147483700"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38635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790"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8"/>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08718794"/>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12" r:id="rId18"/>
    <p:sldLayoutId id="2147484413" r:id="rId19"/>
    <p:sldLayoutId id="2147484414" r:id="rId20"/>
    <p:sldLayoutId id="2147484415" r:id="rId21"/>
    <p:sldLayoutId id="2147484416" r:id="rId22"/>
    <p:sldLayoutId id="2147484417" r:id="rId23"/>
    <p:sldLayoutId id="2147484418" r:id="rId24"/>
    <p:sldLayoutId id="2147484419" r:id="rId25"/>
    <p:sldLayoutId id="2147484420" r:id="rId26"/>
    <p:sldLayoutId id="2147484421" r:id="rId27"/>
    <p:sldLayoutId id="2147484422" r:id="rId28"/>
    <p:sldLayoutId id="2147484423" r:id="rId29"/>
    <p:sldLayoutId id="2147484424" r:id="rId30"/>
    <p:sldLayoutId id="2147484425" r:id="rId31"/>
    <p:sldLayoutId id="2147484426" r:id="rId32"/>
    <p:sldLayoutId id="2147484427" r:id="rId33"/>
    <p:sldLayoutId id="2147484428" r:id="rId34"/>
    <p:sldLayoutId id="2147484429" r:id="rId35"/>
    <p:sldLayoutId id="2147484430" r:id="rId36"/>
    <p:sldLayoutId id="2147484431" r:id="rId37"/>
    <p:sldLayoutId id="2147484432" r:id="rId38"/>
    <p:sldLayoutId id="2147484433" r:id="rId39"/>
    <p:sldLayoutId id="2147484434" r:id="rId40"/>
    <p:sldLayoutId id="2147484435" r:id="rId41"/>
    <p:sldLayoutId id="2147484436" r:id="rId42"/>
    <p:sldLayoutId id="2147484437" r:id="rId43"/>
    <p:sldLayoutId id="2147484438" r:id="rId44"/>
    <p:sldLayoutId id="2147484439" r:id="rId45"/>
    <p:sldLayoutId id="2147484440" r:id="rId46"/>
    <p:sldLayoutId id="2147484441" r:id="rId47"/>
    <p:sldLayoutId id="2147484442" r:id="rId48"/>
    <p:sldLayoutId id="2147484443" r:id="rId49"/>
    <p:sldLayoutId id="2147484444" r:id="rId50"/>
    <p:sldLayoutId id="2147484445" r:id="rId51"/>
    <p:sldLayoutId id="2147484446" r:id="rId52"/>
    <p:sldLayoutId id="2147484447" r:id="rId53"/>
    <p:sldLayoutId id="2147484448" r:id="rId54"/>
    <p:sldLayoutId id="2147484449" r:id="rId55"/>
    <p:sldLayoutId id="2147484450" r:id="rId56"/>
    <p:sldLayoutId id="2147484451" r:id="rId57"/>
    <p:sldLayoutId id="2147484452" r:id="rId58"/>
    <p:sldLayoutId id="2147484453" r:id="rId59"/>
    <p:sldLayoutId id="2147484454" r:id="rId60"/>
    <p:sldLayoutId id="2147484455" r:id="rId61"/>
    <p:sldLayoutId id="2147484456" r:id="rId62"/>
    <p:sldLayoutId id="2147484457" r:id="rId63"/>
    <p:sldLayoutId id="2147484458" r:id="rId64"/>
    <p:sldLayoutId id="2147484459" r:id="rId65"/>
    <p:sldLayoutId id="2147484460" r:id="rId66"/>
    <p:sldLayoutId id="2147484461" r:id="rId67"/>
    <p:sldLayoutId id="2147484462" r:id="rId68"/>
    <p:sldLayoutId id="2147484463" r:id="rId69"/>
    <p:sldLayoutId id="2147484464" r:id="rId70"/>
    <p:sldLayoutId id="2147484465" r:id="rId71"/>
    <p:sldLayoutId id="2147484466" r:id="rId72"/>
    <p:sldLayoutId id="2147484467" r:id="rId73"/>
    <p:sldLayoutId id="2147484468" r:id="rId74"/>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0290567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4262" r:id="rId6"/>
    <p:sldLayoutId id="2147484264" r:id="rId7"/>
    <p:sldLayoutId id="2147483724" r:id="rId8"/>
    <p:sldLayoutId id="2147484263" r:id="rId9"/>
    <p:sldLayoutId id="2147484258" r:id="rId10"/>
    <p:sldLayoutId id="2147484260" r:id="rId11"/>
    <p:sldLayoutId id="2147483728" r:id="rId12"/>
    <p:sldLayoutId id="2147484265" r:id="rId13"/>
    <p:sldLayoutId id="2147484266" r:id="rId14"/>
    <p:sldLayoutId id="2147484261"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174595"/>
      </p:ext>
    </p:extLst>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 id="2147484289" r:id="rId13"/>
    <p:sldLayoutId id="2147484290" r:id="rId14"/>
    <p:sldLayoutId id="2147484291" r:id="rId15"/>
    <p:sldLayoutId id="2147484292" r:id="rId16"/>
    <p:sldLayoutId id="2147484293" r:id="rId17"/>
    <p:sldLayoutId id="2147484294" r:id="rId18"/>
    <p:sldLayoutId id="2147484295" r:id="rId19"/>
    <p:sldLayoutId id="2147484296" r:id="rId20"/>
    <p:sldLayoutId id="2147484297" r:id="rId21"/>
    <p:sldLayoutId id="2147484298" r:id="rId22"/>
    <p:sldLayoutId id="214748429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001218"/>
      </p:ext>
    </p:extLst>
  </p:cSld>
  <p:clrMap bg1="lt1" tx1="dk1" bg2="lt2" tx2="dk2" accent1="accent1" accent2="accent2" accent3="accent3" accent4="accent4" accent5="accent5" accent6="accent6" hlink="hlink" folHlink="folHlink"/>
  <p:sldLayoutIdLst>
    <p:sldLayoutId id="2147483758" r:id="rId1"/>
    <p:sldLayoutId id="2147484267" r:id="rId2"/>
    <p:sldLayoutId id="2147484268" r:id="rId3"/>
    <p:sldLayoutId id="2147483761" r:id="rId4"/>
    <p:sldLayoutId id="2147483762" r:id="rId5"/>
    <p:sldLayoutId id="2147483763" r:id="rId6"/>
    <p:sldLayoutId id="2147483764" r:id="rId7"/>
    <p:sldLayoutId id="2147483765" r:id="rId8"/>
    <p:sldLayoutId id="2147484269" r:id="rId9"/>
    <p:sldLayoutId id="2147484270" r:id="rId10"/>
    <p:sldLayoutId id="2147484271" r:id="rId11"/>
    <p:sldLayoutId id="2147484272" r:id="rId12"/>
    <p:sldLayoutId id="2147484273" r:id="rId13"/>
    <p:sldLayoutId id="2147484274" r:id="rId14"/>
    <p:sldLayoutId id="2147484275"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53710418"/>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4393"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7252249"/>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09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174" r:id="rId27"/>
    <p:sldLayoutId id="2147484175" r:id="rId28"/>
    <p:sldLayoutId id="2147484202" r:id="rId29"/>
    <p:sldLayoutId id="2147484206" r:id="rId30"/>
    <p:sldLayoutId id="2147484207" r:id="rId31"/>
    <p:sldLayoutId id="2147484209" r:id="rId32"/>
    <p:sldLayoutId id="2147484210" r:id="rId33"/>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08094815"/>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3759" r:id="rId20"/>
    <p:sldLayoutId id="2147484231"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49902842"/>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20148728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xml"/><Relationship Id="rId1" Type="http://schemas.openxmlformats.org/officeDocument/2006/relationships/slideLayout" Target="../slideLayouts/slideLayout2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907B-EC5C-4C68-9A6A-A4BBA3C95664}"/>
              </a:ext>
            </a:extLst>
          </p:cNvPr>
          <p:cNvSpPr>
            <a:spLocks noGrp="1"/>
          </p:cNvSpPr>
          <p:nvPr>
            <p:ph type="title"/>
          </p:nvPr>
        </p:nvSpPr>
        <p:spPr>
          <a:xfrm>
            <a:off x="588263" y="457622"/>
            <a:ext cx="11018520" cy="553982"/>
          </a:xfrm>
        </p:spPr>
        <p:txBody>
          <a:bodyPr/>
          <a:lstStyle/>
          <a:p>
            <a:r>
              <a:rPr lang="en-US"/>
              <a:t>Create amazing data experiences</a:t>
            </a:r>
          </a:p>
        </p:txBody>
      </p:sp>
      <p:sp>
        <p:nvSpPr>
          <p:cNvPr id="39" name="TextBox 10">
            <a:extLst>
              <a:ext uri="{FF2B5EF4-FFF2-40B4-BE49-F238E27FC236}">
                <a16:creationId xmlns:a16="http://schemas.microsoft.com/office/drawing/2014/main" id="{CEC30F7C-475F-4C62-9CCA-CF5E58E3C907}"/>
              </a:ext>
            </a:extLst>
          </p:cNvPr>
          <p:cNvSpPr txBox="1"/>
          <p:nvPr/>
        </p:nvSpPr>
        <p:spPr>
          <a:xfrm>
            <a:off x="395241" y="1312290"/>
            <a:ext cx="6806838" cy="5310941"/>
          </a:xfrm>
          <a:prstGeom prst="rect">
            <a:avLst/>
          </a:prstGeom>
          <a:noFill/>
        </p:spPr>
        <p:txBody>
          <a:bodyPr wrap="square" lIns="179285"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r>
              <a:rPr lang="en-US" sz="2353" b="1">
                <a:gradFill>
                  <a:gsLst>
                    <a:gs pos="1250">
                      <a:srgbClr val="000000"/>
                    </a:gs>
                    <a:gs pos="100000">
                      <a:srgbClr val="000000"/>
                    </a:gs>
                  </a:gsLst>
                  <a:lin ang="5400000" scaled="0"/>
                </a:gradFill>
                <a:latin typeface="Segoe UI Semibold"/>
                <a:ea typeface="Calibri" panose="020F0502020204030204" pitchFamily="34" charset="0"/>
                <a:cs typeface="Arial" panose="020B0604020202020204" pitchFamily="34" charset="0"/>
              </a:rPr>
              <a:t>Discover value in any data </a:t>
            </a:r>
            <a:br>
              <a:rPr lang="en-US" sz="2353" b="1">
                <a:gradFill>
                  <a:gsLst>
                    <a:gs pos="1250">
                      <a:srgbClr val="000000"/>
                    </a:gs>
                    <a:gs pos="100000">
                      <a:srgbClr val="000000"/>
                    </a:gs>
                  </a:gsLst>
                  <a:lin ang="5400000" scaled="0"/>
                </a:gradFill>
                <a:latin typeface="Segoe UI Semibold"/>
                <a:ea typeface="Calibri" panose="020F0502020204030204" pitchFamily="34" charset="0"/>
                <a:cs typeface="Arial" panose="020B0604020202020204" pitchFamily="34" charset="0"/>
              </a:rPr>
            </a:br>
            <a:endParaRPr lang="en-US" sz="490">
              <a:gradFill>
                <a:gsLst>
                  <a:gs pos="1250">
                    <a:srgbClr val="000000"/>
                  </a:gs>
                  <a:gs pos="100000">
                    <a:srgbClr val="000000"/>
                  </a:gs>
                </a:gsLst>
                <a:lin ang="5400000" scaled="0"/>
              </a:gradFill>
              <a:latin typeface="Segoe UI Semibold"/>
              <a:ea typeface="Calibri" panose="020F0502020204030204" pitchFamily="34" charset="0"/>
              <a:cs typeface="Arial" panose="020B0604020202020204" pitchFamily="34" charset="0"/>
            </a:endParaRPr>
          </a:p>
          <a:p>
            <a:pPr marL="280121" indent="-280121" defTabSz="896386">
              <a:buBlip>
                <a:blip r:embed="rId3"/>
              </a:buBlip>
            </a:pPr>
            <a:r>
              <a:rPr lang="en-US" sz="1765">
                <a:gradFill>
                  <a:gsLst>
                    <a:gs pos="1250">
                      <a:srgbClr val="000000"/>
                    </a:gs>
                    <a:gs pos="100000">
                      <a:srgbClr val="000000"/>
                    </a:gs>
                  </a:gsLst>
                  <a:lin ang="5400000" scaled="0"/>
                </a:gradFill>
                <a:latin typeface="Segoe UI"/>
                <a:cs typeface="Arial" panose="020B0604020202020204" pitchFamily="34" charset="0"/>
              </a:rPr>
              <a:t>Rich integration with Excel</a:t>
            </a:r>
            <a:br>
              <a:rPr lang="en-US" sz="1765">
                <a:gradFill>
                  <a:gsLst>
                    <a:gs pos="1250">
                      <a:srgbClr val="000000"/>
                    </a:gs>
                    <a:gs pos="100000">
                      <a:srgbClr val="000000"/>
                    </a:gs>
                  </a:gsLst>
                  <a:lin ang="5400000" scaled="0"/>
                </a:gradFill>
                <a:latin typeface="Segoe UI"/>
                <a:cs typeface="Arial" panose="020B0604020202020204" pitchFamily="34" charset="0"/>
              </a:rPr>
            </a:br>
            <a:endParaRPr lang="en-US" sz="490">
              <a:gradFill>
                <a:gsLst>
                  <a:gs pos="1250">
                    <a:srgbClr val="000000"/>
                  </a:gs>
                  <a:gs pos="100000">
                    <a:srgbClr val="000000"/>
                  </a:gs>
                </a:gsLst>
                <a:lin ang="5400000" scaled="0"/>
              </a:gradFill>
              <a:latin typeface="Segoe UI"/>
              <a:cs typeface="Arial" panose="020B0604020202020204" pitchFamily="34" charset="0"/>
            </a:endParaRPr>
          </a:p>
          <a:p>
            <a:pPr marL="280121" indent="-280121" defTabSz="896386">
              <a:buBlip>
                <a:blip r:embed="rId3"/>
              </a:buBlip>
            </a:pPr>
            <a:r>
              <a:rPr lang="en-US" sz="1765">
                <a:gradFill>
                  <a:gsLst>
                    <a:gs pos="1250">
                      <a:srgbClr val="000000"/>
                    </a:gs>
                    <a:gs pos="100000">
                      <a:srgbClr val="000000"/>
                    </a:gs>
                  </a:gsLst>
                  <a:lin ang="5400000" scaled="0"/>
                </a:gradFill>
                <a:latin typeface="Segoe UI"/>
                <a:cs typeface="Arial" panose="020B0604020202020204" pitchFamily="34" charset="0"/>
              </a:rPr>
              <a:t>Ever growing library of free data connectors like Excel, CSV, SharePoint, and Exchange</a:t>
            </a:r>
          </a:p>
          <a:p>
            <a:pPr defTabSz="896386"/>
            <a:endParaRPr lang="en-US" sz="1961" b="1">
              <a:gradFill>
                <a:gsLst>
                  <a:gs pos="1250">
                    <a:srgbClr val="000000"/>
                  </a:gs>
                  <a:gs pos="100000">
                    <a:srgbClr val="000000"/>
                  </a:gs>
                </a:gsLst>
                <a:lin ang="5400000" scaled="0"/>
              </a:gradFill>
              <a:latin typeface="Segoe UI Semibold"/>
              <a:ea typeface="Calibri" panose="020F0502020204030204" pitchFamily="34" charset="0"/>
              <a:cs typeface="Arial" panose="020B0604020202020204" pitchFamily="34" charset="0"/>
            </a:endParaRPr>
          </a:p>
          <a:p>
            <a:pPr defTabSz="896386"/>
            <a:r>
              <a:rPr lang="en-US" sz="2353" b="1">
                <a:gradFill>
                  <a:gsLst>
                    <a:gs pos="1250">
                      <a:srgbClr val="000000"/>
                    </a:gs>
                    <a:gs pos="100000">
                      <a:srgbClr val="000000"/>
                    </a:gs>
                  </a:gsLst>
                  <a:lin ang="5400000" scaled="0"/>
                </a:gradFill>
                <a:latin typeface="Segoe UI Semibold"/>
                <a:cs typeface="Arial" panose="020B0604020202020204" pitchFamily="34" charset="0"/>
              </a:rPr>
              <a:t>Personalize reports for your business and KPIs</a:t>
            </a:r>
            <a:br>
              <a:rPr lang="en-US" sz="2353" b="1">
                <a:gradFill>
                  <a:gsLst>
                    <a:gs pos="1250">
                      <a:srgbClr val="000000"/>
                    </a:gs>
                    <a:gs pos="100000">
                      <a:srgbClr val="000000"/>
                    </a:gs>
                  </a:gsLst>
                  <a:lin ang="5400000" scaled="0"/>
                </a:gradFill>
                <a:latin typeface="Segoe UI Semibold"/>
                <a:cs typeface="Arial" panose="020B0604020202020204" pitchFamily="34" charset="0"/>
              </a:rPr>
            </a:br>
            <a:endParaRPr lang="en-US" sz="490" b="1">
              <a:gradFill>
                <a:gsLst>
                  <a:gs pos="1250">
                    <a:srgbClr val="000000"/>
                  </a:gs>
                  <a:gs pos="100000">
                    <a:srgbClr val="000000"/>
                  </a:gs>
                </a:gsLst>
                <a:lin ang="5400000" scaled="0"/>
              </a:gradFill>
              <a:latin typeface="Segoe UI Semibold"/>
              <a:cs typeface="Arial" panose="020B0604020202020204" pitchFamily="34" charset="0"/>
            </a:endParaRPr>
          </a:p>
          <a:p>
            <a:pPr marL="280121" indent="-280121" defTabSz="896386">
              <a:buBlip>
                <a:blip r:embed="rId3"/>
              </a:buBlip>
            </a:pPr>
            <a:r>
              <a:rPr lang="en-US" sz="1765">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rPr>
              <a:t>Hundreds of visualizations and limitless branding options</a:t>
            </a:r>
            <a:br>
              <a:rPr lang="en-US" sz="1765">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rPr>
            </a:br>
            <a:endParaRPr lang="en-US" sz="490">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endParaRPr>
          </a:p>
          <a:p>
            <a:pPr marL="280121" indent="-280121" defTabSz="896386">
              <a:buBlip>
                <a:blip r:embed="rId3"/>
              </a:buBlip>
            </a:pPr>
            <a:r>
              <a:rPr lang="en-US" sz="1765">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rPr>
              <a:t>Native Visio visualizations</a:t>
            </a:r>
          </a:p>
          <a:p>
            <a:pPr defTabSz="896386"/>
            <a:endParaRPr lang="en-US" sz="392">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endParaRPr>
          </a:p>
          <a:p>
            <a:pPr marL="280121" indent="-280121" defTabSz="896386">
              <a:buBlip>
                <a:blip r:embed="rId3"/>
              </a:buBlip>
            </a:pPr>
            <a:r>
              <a:rPr lang="en-US" sz="1765">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rPr>
              <a:t>Easy to install template apps</a:t>
            </a:r>
          </a:p>
          <a:p>
            <a:pPr defTabSz="896386"/>
            <a:r>
              <a:rPr lang="en-US" sz="1961" b="1">
                <a:gradFill>
                  <a:gsLst>
                    <a:gs pos="1250">
                      <a:srgbClr val="000000"/>
                    </a:gs>
                    <a:gs pos="100000">
                      <a:srgbClr val="000000"/>
                    </a:gs>
                  </a:gsLst>
                  <a:lin ang="5400000" scaled="0"/>
                </a:gradFill>
                <a:latin typeface="Segoe UI Semibold"/>
                <a:ea typeface="Calibri" panose="020F0502020204030204" pitchFamily="34" charset="0"/>
                <a:cs typeface="Arial" panose="020B0604020202020204" pitchFamily="34" charset="0"/>
              </a:rPr>
              <a:t> </a:t>
            </a:r>
            <a:endParaRPr lang="en-US" sz="1961">
              <a:gradFill>
                <a:gsLst>
                  <a:gs pos="1250">
                    <a:srgbClr val="000000"/>
                  </a:gs>
                  <a:gs pos="100000">
                    <a:srgbClr val="000000"/>
                  </a:gs>
                </a:gsLst>
                <a:lin ang="5400000" scaled="0"/>
              </a:gradFill>
              <a:latin typeface="Segoe UI Semibold"/>
              <a:ea typeface="Calibri" panose="020F0502020204030204" pitchFamily="34" charset="0"/>
              <a:cs typeface="Arial" panose="020B0604020202020204" pitchFamily="34" charset="0"/>
            </a:endParaRPr>
          </a:p>
          <a:p>
            <a:pPr defTabSz="896386"/>
            <a:r>
              <a:rPr lang="en-US" sz="2353" b="1">
                <a:gradFill>
                  <a:gsLst>
                    <a:gs pos="1250">
                      <a:srgbClr val="000000"/>
                    </a:gs>
                    <a:gs pos="100000">
                      <a:srgbClr val="000000"/>
                    </a:gs>
                  </a:gsLst>
                  <a:lin ang="5400000" scaled="0"/>
                </a:gradFill>
                <a:latin typeface="Segoe UI Semibold"/>
                <a:cs typeface="Arial" panose="020B0604020202020204" pitchFamily="34" charset="0"/>
              </a:rPr>
              <a:t>Spend less time answering business questions</a:t>
            </a:r>
            <a:br>
              <a:rPr lang="en-US" sz="2353" b="1">
                <a:gradFill>
                  <a:gsLst>
                    <a:gs pos="1250">
                      <a:srgbClr val="000000"/>
                    </a:gs>
                    <a:gs pos="100000">
                      <a:srgbClr val="000000"/>
                    </a:gs>
                  </a:gsLst>
                  <a:lin ang="5400000" scaled="0"/>
                </a:gradFill>
                <a:latin typeface="Segoe UI Semibold"/>
                <a:cs typeface="Arial" panose="020B0604020202020204" pitchFamily="34" charset="0"/>
              </a:rPr>
            </a:br>
            <a:r>
              <a:rPr lang="en-US" sz="490" b="1">
                <a:gradFill>
                  <a:gsLst>
                    <a:gs pos="1250">
                      <a:srgbClr val="000000"/>
                    </a:gs>
                    <a:gs pos="100000">
                      <a:srgbClr val="000000"/>
                    </a:gs>
                  </a:gsLst>
                  <a:lin ang="5400000" scaled="0"/>
                </a:gradFill>
                <a:latin typeface="Segoe UI Semibold"/>
                <a:ea typeface="Times New Roman" panose="02020603050405020304" pitchFamily="18" charset="0"/>
                <a:cs typeface="Arial" panose="020B0604020202020204" pitchFamily="34" charset="0"/>
              </a:rPr>
              <a:t> </a:t>
            </a:r>
            <a:endParaRPr lang="en-US" sz="490">
              <a:gradFill>
                <a:gsLst>
                  <a:gs pos="1250">
                    <a:srgbClr val="000000"/>
                  </a:gs>
                  <a:gs pos="100000">
                    <a:srgbClr val="000000"/>
                  </a:gs>
                </a:gsLst>
                <a:lin ang="5400000" scaled="0"/>
              </a:gradFill>
              <a:latin typeface="Segoe UI Semibold"/>
              <a:ea typeface="Calibri" panose="020F0502020204030204" pitchFamily="34" charset="0"/>
              <a:cs typeface="Arial" panose="020B0604020202020204" pitchFamily="34" charset="0"/>
            </a:endParaRPr>
          </a:p>
          <a:p>
            <a:pPr marL="280121" indent="-280121" defTabSz="896386">
              <a:buBlip>
                <a:blip r:embed="rId3"/>
              </a:buBlip>
            </a:pPr>
            <a:r>
              <a:rPr lang="en-US" sz="1765">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rPr>
              <a:t>Use everyday language to ask your data a question</a:t>
            </a:r>
            <a:br>
              <a:rPr lang="en-US" sz="1765">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rPr>
            </a:br>
            <a:endParaRPr lang="en-US" sz="490">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endParaRPr>
          </a:p>
          <a:p>
            <a:pPr marL="280121" indent="-280121" defTabSz="896386">
              <a:buBlip>
                <a:blip r:embed="rId3"/>
              </a:buBlip>
            </a:pPr>
            <a:r>
              <a:rPr lang="en-US" sz="1765">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rPr>
              <a:t>Business jargon and acronyms are easily understood</a:t>
            </a:r>
          </a:p>
          <a:p>
            <a:pPr defTabSz="896386"/>
            <a:endParaRPr lang="en-US" sz="392">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endParaRPr>
          </a:p>
          <a:p>
            <a:pPr marL="280121" indent="-280121" defTabSz="896386">
              <a:buBlip>
                <a:blip r:embed="rId3"/>
              </a:buBlip>
            </a:pPr>
            <a:r>
              <a:rPr lang="en-US" sz="1765">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rPr>
              <a:t>Add and tailor dynamic, interactive narratives</a:t>
            </a:r>
          </a:p>
          <a:p>
            <a:pPr defTabSz="896386"/>
            <a:endParaRPr lang="en-US" sz="392">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endParaRPr>
          </a:p>
          <a:p>
            <a:pPr marL="280121" indent="-280121" defTabSz="896386">
              <a:buBlip>
                <a:blip r:embed="rId3"/>
              </a:buBlip>
            </a:pPr>
            <a:r>
              <a:rPr lang="en-US" sz="1765">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rPr>
              <a:t>Automatically find anomalies based on personalized parameters</a:t>
            </a:r>
          </a:p>
          <a:p>
            <a:pPr marL="280121" indent="-280121" defTabSz="896386">
              <a:buBlip>
                <a:blip r:embed="rId3"/>
              </a:buBlip>
            </a:pPr>
            <a:endParaRPr lang="en-US" sz="1765">
              <a:gradFill>
                <a:gsLst>
                  <a:gs pos="1250">
                    <a:srgbClr val="000000"/>
                  </a:gs>
                  <a:gs pos="100000">
                    <a:srgbClr val="000000"/>
                  </a:gs>
                </a:gsLst>
                <a:lin ang="5400000" scaled="0"/>
              </a:gradFill>
              <a:latin typeface="Segoe UI"/>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094EC09-A3F1-44E5-BE0E-DF212E928A1F}"/>
              </a:ext>
              <a:ext uri="{C183D7F6-B498-43B3-948B-1728B52AA6E4}">
                <adec:decorative xmlns:adec="http://schemas.microsoft.com/office/drawing/2017/decorative" val="1"/>
              </a:ext>
            </a:extLst>
          </p:cNvPr>
          <p:cNvSpPr/>
          <p:nvPr/>
        </p:nvSpPr>
        <p:spPr bwMode="auto">
          <a:xfrm>
            <a:off x="8025137" y="487"/>
            <a:ext cx="4166864" cy="68570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FFFFFF"/>
              </a:soli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9B30C1-1ADB-42ED-9FBB-252ECAC82FEC}"/>
              </a:ext>
              <a:ext uri="{C183D7F6-B498-43B3-948B-1728B52AA6E4}">
                <adec:decorative xmlns:adec="http://schemas.microsoft.com/office/drawing/2017/decorative" val="1"/>
              </a:ext>
            </a:extLst>
          </p:cNvPr>
          <p:cNvGrpSpPr/>
          <p:nvPr/>
        </p:nvGrpSpPr>
        <p:grpSpPr>
          <a:xfrm>
            <a:off x="8941820" y="2056391"/>
            <a:ext cx="2427123" cy="2427123"/>
            <a:chOff x="2038150" y="1701352"/>
            <a:chExt cx="1795910" cy="1795910"/>
          </a:xfrm>
        </p:grpSpPr>
        <p:sp>
          <p:nvSpPr>
            <p:cNvPr id="19" name="Oval 18">
              <a:extLst>
                <a:ext uri="{FF2B5EF4-FFF2-40B4-BE49-F238E27FC236}">
                  <a16:creationId xmlns:a16="http://schemas.microsoft.com/office/drawing/2014/main" id="{5076425C-10CD-4AC1-8D80-A583CB0140A4}"/>
                </a:ext>
              </a:extLst>
            </p:cNvPr>
            <p:cNvSpPr/>
            <p:nvPr/>
          </p:nvSpPr>
          <p:spPr bwMode="auto">
            <a:xfrm>
              <a:off x="2038150" y="1701352"/>
              <a:ext cx="1795910" cy="1795910"/>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a:gradFill>
                  <a:gsLst>
                    <a:gs pos="0">
                      <a:srgbClr val="000000"/>
                    </a:gs>
                    <a:gs pos="100000">
                      <a:srgbClr val="000000"/>
                    </a:gs>
                  </a:gsLst>
                  <a:lin ang="5400000" scaled="1"/>
                </a:gradFill>
                <a:latin typeface="Segoe UI Semibold"/>
                <a:cs typeface="Segoe UI" pitchFamily="34" charset="0"/>
              </a:endParaRPr>
            </a:p>
          </p:txBody>
        </p:sp>
        <p:grpSp>
          <p:nvGrpSpPr>
            <p:cNvPr id="20" name="data 1" descr="data">
              <a:extLst>
                <a:ext uri="{FF2B5EF4-FFF2-40B4-BE49-F238E27FC236}">
                  <a16:creationId xmlns:a16="http://schemas.microsoft.com/office/drawing/2014/main" id="{F2998833-2E76-473A-9308-F35ACBCC6039}"/>
                </a:ext>
              </a:extLst>
            </p:cNvPr>
            <p:cNvGrpSpPr>
              <a:grpSpLocks noChangeAspect="1"/>
            </p:cNvGrpSpPr>
            <p:nvPr/>
          </p:nvGrpSpPr>
          <p:grpSpPr bwMode="auto">
            <a:xfrm>
              <a:off x="2532327" y="2270788"/>
              <a:ext cx="791444" cy="683867"/>
              <a:chOff x="1048" y="787"/>
              <a:chExt cx="309" cy="267"/>
            </a:xfrm>
          </p:grpSpPr>
          <p:sp>
            <p:nvSpPr>
              <p:cNvPr id="21" name="Rectangle 5">
                <a:extLst>
                  <a:ext uri="{FF2B5EF4-FFF2-40B4-BE49-F238E27FC236}">
                    <a16:creationId xmlns:a16="http://schemas.microsoft.com/office/drawing/2014/main" id="{56F4F886-8812-4F32-A339-D25A6449DB8F}"/>
                  </a:ext>
                </a:extLst>
              </p:cNvPr>
              <p:cNvSpPr>
                <a:spLocks noChangeArrowheads="1"/>
              </p:cNvSpPr>
              <p:nvPr/>
            </p:nvSpPr>
            <p:spPr bwMode="auto">
              <a:xfrm>
                <a:off x="1303" y="850"/>
                <a:ext cx="54" cy="20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2" name="Rectangle 6">
                <a:extLst>
                  <a:ext uri="{FF2B5EF4-FFF2-40B4-BE49-F238E27FC236}">
                    <a16:creationId xmlns:a16="http://schemas.microsoft.com/office/drawing/2014/main" id="{672F893F-115D-4B97-AC14-0DB4B5049E35}"/>
                  </a:ext>
                </a:extLst>
              </p:cNvPr>
              <p:cNvSpPr>
                <a:spLocks noChangeArrowheads="1"/>
              </p:cNvSpPr>
              <p:nvPr/>
            </p:nvSpPr>
            <p:spPr bwMode="auto">
              <a:xfrm>
                <a:off x="1218" y="906"/>
                <a:ext cx="54" cy="14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3" name="Rectangle 7">
                <a:extLst>
                  <a:ext uri="{FF2B5EF4-FFF2-40B4-BE49-F238E27FC236}">
                    <a16:creationId xmlns:a16="http://schemas.microsoft.com/office/drawing/2014/main" id="{8CF4BB58-584F-499F-9233-7C8FA4AAD53D}"/>
                  </a:ext>
                </a:extLst>
              </p:cNvPr>
              <p:cNvSpPr>
                <a:spLocks noChangeArrowheads="1"/>
              </p:cNvSpPr>
              <p:nvPr/>
            </p:nvSpPr>
            <p:spPr bwMode="auto">
              <a:xfrm>
                <a:off x="1133" y="888"/>
                <a:ext cx="54" cy="16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6" name="Rectangle 8">
                <a:extLst>
                  <a:ext uri="{FF2B5EF4-FFF2-40B4-BE49-F238E27FC236}">
                    <a16:creationId xmlns:a16="http://schemas.microsoft.com/office/drawing/2014/main" id="{1F90B3C6-7067-4BAE-B0DF-36EC585DD03C}"/>
                  </a:ext>
                </a:extLst>
              </p:cNvPr>
              <p:cNvSpPr>
                <a:spLocks noChangeArrowheads="1"/>
              </p:cNvSpPr>
              <p:nvPr/>
            </p:nvSpPr>
            <p:spPr bwMode="auto">
              <a:xfrm>
                <a:off x="1048" y="934"/>
                <a:ext cx="53" cy="1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7" name="Freeform 9">
                <a:extLst>
                  <a:ext uri="{FF2B5EF4-FFF2-40B4-BE49-F238E27FC236}">
                    <a16:creationId xmlns:a16="http://schemas.microsoft.com/office/drawing/2014/main" id="{A63EEDB1-922A-485D-ABFA-DE1F6E290656}"/>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grpSp>
    </p:spTree>
    <p:extLst>
      <p:ext uri="{BB962C8B-B14F-4D97-AF65-F5344CB8AC3E}">
        <p14:creationId xmlns:p14="http://schemas.microsoft.com/office/powerpoint/2010/main" val="15697492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childTnLst>
                                </p:cTn>
                              </p:par>
                              <p:par>
                                <p:cTn id="8" presetID="42" presetClass="path" presetSubtype="0" decel="100000" fill="hold" grpId="1" nodeType="withEffect">
                                  <p:stCondLst>
                                    <p:cond delay="0"/>
                                  </p:stCondLst>
                                  <p:childTnLst>
                                    <p:animMotion origin="layout" path="M -5.02936E-7 -2.77803E-6 L -0.07889 -2.77803E-6 " pathEditMode="relative" rAng="0" ptsTypes="AA">
                                      <p:cBhvr>
                                        <p:cTn id="9" dur="500" spd="-100000" fill="hold"/>
                                        <p:tgtEl>
                                          <p:spTgt spid="39"/>
                                        </p:tgtEl>
                                        <p:attrNameLst>
                                          <p:attrName>ppt_x</p:attrName>
                                          <p:attrName>ppt_y</p:attrName>
                                        </p:attrNameLst>
                                      </p:cBhvr>
                                      <p:rCtr x="-39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CD6E64-0689-4CBB-9402-E1FDE7FD2F8E}"/>
              </a:ext>
            </a:extLst>
          </p:cNvPr>
          <p:cNvSpPr>
            <a:spLocks noGrp="1"/>
          </p:cNvSpPr>
          <p:nvPr>
            <p:ph type="title"/>
          </p:nvPr>
        </p:nvSpPr>
        <p:spPr>
          <a:xfrm>
            <a:off x="589044" y="457622"/>
            <a:ext cx="11016957" cy="553920"/>
          </a:xfrm>
        </p:spPr>
        <p:txBody>
          <a:bodyPr/>
          <a:lstStyle/>
          <a:p>
            <a:r>
              <a:rPr lang="en-US"/>
              <a:t>Rich Power BI integration with Excel </a:t>
            </a:r>
          </a:p>
        </p:txBody>
      </p:sp>
      <p:sp>
        <p:nvSpPr>
          <p:cNvPr id="7" name="Text Placeholder 3">
            <a:extLst>
              <a:ext uri="{FF2B5EF4-FFF2-40B4-BE49-F238E27FC236}">
                <a16:creationId xmlns:a16="http://schemas.microsoft.com/office/drawing/2014/main" id="{43B55BC9-B7BB-440A-9147-D2C17A1CF4E4}"/>
              </a:ext>
            </a:extLst>
          </p:cNvPr>
          <p:cNvSpPr txBox="1">
            <a:spLocks/>
          </p:cNvSpPr>
          <p:nvPr/>
        </p:nvSpPr>
        <p:spPr>
          <a:xfrm>
            <a:off x="589045" y="1223219"/>
            <a:ext cx="11304865"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0"/>
              </a:spcBef>
              <a:spcAft>
                <a:spcPts val="1274"/>
              </a:spcAft>
              <a:buFont typeface="Arial" panose="020B0604020202020204" pitchFamily="34" charset="0"/>
              <a:buNone/>
              <a:defRPr sz="2549" b="0" i="0" kern="1200">
                <a:solidFill>
                  <a:srgbClr val="000000"/>
                </a:solidFill>
                <a:latin typeface="+mn-lt"/>
                <a:ea typeface="+mn-ea"/>
                <a:cs typeface="+mn-cs"/>
              </a:defRPr>
            </a:lvl1pPr>
            <a:lvl2pPr marL="224097" indent="0" algn="l" defTabSz="914400" rtl="0" eaLnBrk="1" latinLnBrk="0" hangingPunct="1">
              <a:lnSpc>
                <a:spcPct val="90000"/>
              </a:lnSpc>
              <a:spcBef>
                <a:spcPts val="0"/>
              </a:spcBef>
              <a:spcAft>
                <a:spcPts val="1274"/>
              </a:spcAft>
              <a:buFont typeface="Arial" panose="020B0604020202020204" pitchFamily="34" charset="0"/>
              <a:buNone/>
              <a:defRPr sz="1961" kern="1200">
                <a:solidFill>
                  <a:schemeClr val="tx2"/>
                </a:solidFill>
                <a:latin typeface="+mn-lt"/>
                <a:ea typeface="+mn-ea"/>
                <a:cs typeface="+mn-cs"/>
              </a:defRPr>
            </a:lvl2pPr>
            <a:lvl3pPr marL="448193" indent="0" algn="l" defTabSz="914400" rtl="0" eaLnBrk="1" latinLnBrk="0" hangingPunct="1">
              <a:lnSpc>
                <a:spcPct val="90000"/>
              </a:lnSpc>
              <a:spcBef>
                <a:spcPts val="0"/>
              </a:spcBef>
              <a:spcAft>
                <a:spcPts val="1274"/>
              </a:spcAft>
              <a:buFont typeface="Arial" panose="020B0604020202020204" pitchFamily="34" charset="0"/>
              <a:buNone/>
              <a:defRPr sz="1961" kern="1200">
                <a:solidFill>
                  <a:schemeClr val="tx1"/>
                </a:solidFill>
                <a:latin typeface="+mn-lt"/>
                <a:ea typeface="+mn-ea"/>
                <a:cs typeface="+mn-cs"/>
              </a:defRPr>
            </a:lvl3pPr>
            <a:lvl4pPr marL="672290" indent="0" algn="l" defTabSz="914400" rtl="0" eaLnBrk="1" latinLnBrk="0" hangingPunct="1">
              <a:lnSpc>
                <a:spcPct val="90000"/>
              </a:lnSpc>
              <a:spcBef>
                <a:spcPts val="0"/>
              </a:spcBef>
              <a:spcAft>
                <a:spcPts val="1274"/>
              </a:spcAft>
              <a:buFont typeface="Arial" panose="020B0604020202020204" pitchFamily="34" charset="0"/>
              <a:buNone/>
              <a:defRPr sz="1961"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spcAft>
                <a:spcPts val="1273"/>
              </a:spcAft>
              <a:defRPr/>
            </a:pPr>
            <a:r>
              <a:rPr lang="en-US" sz="2000">
                <a:gradFill>
                  <a:gsLst>
                    <a:gs pos="0">
                      <a:srgbClr val="000000"/>
                    </a:gs>
                    <a:gs pos="100000">
                      <a:srgbClr val="000000"/>
                    </a:gs>
                  </a:gsLst>
                  <a:lin ang="5400000" scaled="1"/>
                </a:gradFill>
                <a:latin typeface="Segoe UI"/>
                <a:cs typeface="Segoe UI Light" panose="020B0502040204020203" pitchFamily="34" charset="0"/>
              </a:rPr>
              <a:t>Easily access and work with live Power BI data within Excel</a:t>
            </a:r>
          </a:p>
        </p:txBody>
      </p:sp>
      <p:sp>
        <p:nvSpPr>
          <p:cNvPr id="8" name="Rectangle 7">
            <a:extLst>
              <a:ext uri="{FF2B5EF4-FFF2-40B4-BE49-F238E27FC236}">
                <a16:creationId xmlns:a16="http://schemas.microsoft.com/office/drawing/2014/main" id="{D8950ABC-ACD6-4B49-946E-AA27864668FD}"/>
              </a:ext>
            </a:extLst>
          </p:cNvPr>
          <p:cNvSpPr/>
          <p:nvPr/>
        </p:nvSpPr>
        <p:spPr bwMode="auto">
          <a:xfrm>
            <a:off x="591649" y="1770333"/>
            <a:ext cx="11016957" cy="969189"/>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400">
                <a:gradFill>
                  <a:gsLst>
                    <a:gs pos="0">
                      <a:srgbClr val="000000"/>
                    </a:gs>
                    <a:gs pos="100000">
                      <a:srgbClr val="000000"/>
                    </a:gs>
                  </a:gsLst>
                  <a:lin ang="5400000" scaled="1"/>
                </a:gradFill>
                <a:latin typeface="Segoe UI Semibold"/>
                <a:ea typeface="Segoe UI" pitchFamily="34" charset="0"/>
                <a:cs typeface="Segoe UI" pitchFamily="34" charset="0"/>
              </a:rPr>
              <a:t>Discover and connect to live Power BI datasets in Excel to enable users to work with consistent and governed data using the tools they know and love—like PivotTables. Power BI and Excel are natively integrated, so sensitivity, certified, and promoted labels are automatically inherited from Power BI, so you can work with confidence knowing data is accessible only to authorized users.</a:t>
            </a:r>
          </a:p>
        </p:txBody>
      </p:sp>
      <p:grpSp>
        <p:nvGrpSpPr>
          <p:cNvPr id="49" name="Group 48" descr="The richer Power BI integration with Excel empowers users group">
            <a:extLst>
              <a:ext uri="{FF2B5EF4-FFF2-40B4-BE49-F238E27FC236}">
                <a16:creationId xmlns:a16="http://schemas.microsoft.com/office/drawing/2014/main" id="{09A4B5CD-BED4-4239-96D2-2E4C5EDCBC4D}"/>
              </a:ext>
            </a:extLst>
          </p:cNvPr>
          <p:cNvGrpSpPr/>
          <p:nvPr/>
        </p:nvGrpSpPr>
        <p:grpSpPr>
          <a:xfrm>
            <a:off x="430342" y="2915937"/>
            <a:ext cx="11331318" cy="3500982"/>
            <a:chOff x="429537" y="2915864"/>
            <a:chExt cx="11332926" cy="3501479"/>
          </a:xfrm>
        </p:grpSpPr>
        <p:sp>
          <p:nvSpPr>
            <p:cNvPr id="10" name="Rectangle 9">
              <a:extLst>
                <a:ext uri="{FF2B5EF4-FFF2-40B4-BE49-F238E27FC236}">
                  <a16:creationId xmlns:a16="http://schemas.microsoft.com/office/drawing/2014/main" id="{8F82DFBE-9231-406F-B3D9-A7B9FEF121CE}"/>
                </a:ext>
              </a:extLst>
            </p:cNvPr>
            <p:cNvSpPr/>
            <p:nvPr/>
          </p:nvSpPr>
          <p:spPr bwMode="auto">
            <a:xfrm>
              <a:off x="429537" y="2915864"/>
              <a:ext cx="1133292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1400">
                <a:gradFill>
                  <a:gsLst>
                    <a:gs pos="0">
                      <a:srgbClr val="000000"/>
                    </a:gs>
                    <a:gs pos="100000">
                      <a:srgbClr val="000000"/>
                    </a:gs>
                  </a:gsLst>
                  <a:lin ang="5400000" scaled="1"/>
                </a:gradFill>
                <a:latin typeface="Segoe UI Semibold"/>
                <a:cs typeface="Segoe UI" pitchFamily="34" charset="0"/>
              </a:endParaRPr>
            </a:p>
            <a:p>
              <a:pPr defTabSz="932293" fontAlgn="base">
                <a:spcBef>
                  <a:spcPct val="0"/>
                </a:spcBef>
                <a:spcAft>
                  <a:spcPct val="0"/>
                </a:spcAft>
                <a:defRPr/>
              </a:pPr>
              <a:r>
                <a:rPr lang="en-US">
                  <a:gradFill>
                    <a:gsLst>
                      <a:gs pos="0">
                        <a:srgbClr val="000000"/>
                      </a:gs>
                      <a:gs pos="100000">
                        <a:srgbClr val="000000"/>
                      </a:gs>
                    </a:gsLst>
                    <a:lin ang="5400000" scaled="1"/>
                  </a:gradFill>
                  <a:latin typeface="Segoe UI Semibold"/>
                  <a:cs typeface="Segoe UI" pitchFamily="34" charset="0"/>
                </a:rPr>
                <a:t>The richer Power BI integration with Excel empowers users to: </a:t>
              </a:r>
            </a:p>
          </p:txBody>
        </p:sp>
        <p:sp>
          <p:nvSpPr>
            <p:cNvPr id="11" name="TextBox 10">
              <a:extLst>
                <a:ext uri="{FF2B5EF4-FFF2-40B4-BE49-F238E27FC236}">
                  <a16:creationId xmlns:a16="http://schemas.microsoft.com/office/drawing/2014/main" id="{BFF4F656-2676-4460-9364-0F39E57F25FB}"/>
                </a:ext>
              </a:extLst>
            </p:cNvPr>
            <p:cNvSpPr txBox="1"/>
            <p:nvPr/>
          </p:nvSpPr>
          <p:spPr>
            <a:xfrm>
              <a:off x="533400" y="5477470"/>
              <a:ext cx="10953750" cy="939873"/>
            </a:xfrm>
            <a:prstGeom prst="rect">
              <a:avLst/>
            </a:prstGeom>
            <a:noFill/>
          </p:spPr>
          <p:txBody>
            <a:bodyPr wrap="square">
              <a:spAutoFit/>
            </a:bodyPr>
            <a:lstStyle/>
            <a:p>
              <a:pPr defTabSz="914225">
                <a:defRPr/>
              </a:pPr>
              <a:r>
                <a:rPr lang="en-US">
                  <a:gradFill>
                    <a:gsLst>
                      <a:gs pos="0">
                        <a:srgbClr val="000000"/>
                      </a:gs>
                      <a:gs pos="100000">
                        <a:srgbClr val="000000"/>
                      </a:gs>
                    </a:gsLst>
                    <a:lin ang="5400000" scaled="1"/>
                  </a:gradFill>
                  <a:latin typeface="Segoe UI Semibold"/>
                  <a:cs typeface="Segoe UI" pitchFamily="34" charset="0"/>
                </a:rPr>
                <a:t>The stronger Power BI and Excel integration helps reduce the risk of accidental data loss by adding a layer of data governance to Excel data. Users can rest assured knowing their data is accurate, secure, and up to date.</a:t>
              </a:r>
            </a:p>
          </p:txBody>
        </p:sp>
        <p:sp>
          <p:nvSpPr>
            <p:cNvPr id="29" name="Oval 28">
              <a:extLst>
                <a:ext uri="{FF2B5EF4-FFF2-40B4-BE49-F238E27FC236}">
                  <a16:creationId xmlns:a16="http://schemas.microsoft.com/office/drawing/2014/main" id="{010689B3-279A-4844-AAC3-D3DA945F7171}"/>
                </a:ext>
              </a:extLst>
            </p:cNvPr>
            <p:cNvSpPr/>
            <p:nvPr/>
          </p:nvSpPr>
          <p:spPr bwMode="auto">
            <a:xfrm>
              <a:off x="588263" y="3709828"/>
              <a:ext cx="1165707" cy="1165707"/>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1400">
                <a:gradFill>
                  <a:gsLst>
                    <a:gs pos="0">
                      <a:srgbClr val="000000"/>
                    </a:gs>
                    <a:gs pos="100000">
                      <a:srgbClr val="000000"/>
                    </a:gs>
                  </a:gsLst>
                  <a:lin ang="5400000" scaled="1"/>
                </a:gradFill>
                <a:latin typeface="Segoe UI Semibold"/>
                <a:cs typeface="Segoe UI" pitchFamily="34" charset="0"/>
              </a:endParaRPr>
            </a:p>
          </p:txBody>
        </p:sp>
        <p:sp>
          <p:nvSpPr>
            <p:cNvPr id="30" name="TextBox 29">
              <a:extLst>
                <a:ext uri="{FF2B5EF4-FFF2-40B4-BE49-F238E27FC236}">
                  <a16:creationId xmlns:a16="http://schemas.microsoft.com/office/drawing/2014/main" id="{D8262289-771E-49E2-9387-91D8E0F3041C}"/>
                </a:ext>
              </a:extLst>
            </p:cNvPr>
            <p:cNvSpPr txBox="1"/>
            <p:nvPr/>
          </p:nvSpPr>
          <p:spPr>
            <a:xfrm>
              <a:off x="1855547" y="3815627"/>
              <a:ext cx="2294380" cy="952334"/>
            </a:xfrm>
            <a:prstGeom prst="rect">
              <a:avLst/>
            </a:prstGeom>
            <a:noFill/>
          </p:spPr>
          <p:txBody>
            <a:bodyPr wrap="square">
              <a:spAutoFit/>
            </a:bodyPr>
            <a:lstStyle/>
            <a:p>
              <a:pPr defTabSz="914225">
                <a:defRPr/>
              </a:pPr>
              <a:r>
                <a:rPr lang="en-US" sz="1400">
                  <a:gradFill>
                    <a:gsLst>
                      <a:gs pos="0">
                        <a:srgbClr val="000000"/>
                      </a:gs>
                      <a:gs pos="100000">
                        <a:srgbClr val="000000"/>
                      </a:gs>
                    </a:gsLst>
                    <a:lin ang="5400000" scaled="1"/>
                  </a:gradFill>
                  <a:latin typeface="Segoe UI"/>
                  <a:cs typeface="Segoe UI" pitchFamily="34" charset="0"/>
                </a:rPr>
                <a:t>Find quality data quickly by discovering, connecting to, and refreshing organizational data </a:t>
              </a:r>
            </a:p>
          </p:txBody>
        </p:sp>
        <p:sp>
          <p:nvSpPr>
            <p:cNvPr id="24" name="Oval 23">
              <a:extLst>
                <a:ext uri="{FF2B5EF4-FFF2-40B4-BE49-F238E27FC236}">
                  <a16:creationId xmlns:a16="http://schemas.microsoft.com/office/drawing/2014/main" id="{61A39F25-A4E2-4EA5-9157-D377B90234B8}"/>
                </a:ext>
              </a:extLst>
            </p:cNvPr>
            <p:cNvSpPr/>
            <p:nvPr/>
          </p:nvSpPr>
          <p:spPr bwMode="auto">
            <a:xfrm>
              <a:off x="4344948" y="3709828"/>
              <a:ext cx="1165707" cy="1165707"/>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1400">
                <a:gradFill>
                  <a:gsLst>
                    <a:gs pos="0">
                      <a:srgbClr val="000000"/>
                    </a:gs>
                    <a:gs pos="100000">
                      <a:srgbClr val="000000"/>
                    </a:gs>
                  </a:gsLst>
                  <a:lin ang="5400000" scaled="1"/>
                </a:gradFill>
                <a:latin typeface="Segoe UI Semibold"/>
                <a:cs typeface="Segoe UI" pitchFamily="34" charset="0"/>
              </a:endParaRPr>
            </a:p>
          </p:txBody>
        </p:sp>
        <p:sp>
          <p:nvSpPr>
            <p:cNvPr id="25" name="TextBox 24">
              <a:extLst>
                <a:ext uri="{FF2B5EF4-FFF2-40B4-BE49-F238E27FC236}">
                  <a16:creationId xmlns:a16="http://schemas.microsoft.com/office/drawing/2014/main" id="{A2FE0839-2848-47C5-BC90-E46A7A51310C}"/>
                </a:ext>
              </a:extLst>
            </p:cNvPr>
            <p:cNvSpPr txBox="1"/>
            <p:nvPr/>
          </p:nvSpPr>
          <p:spPr>
            <a:xfrm>
              <a:off x="5670775" y="3807964"/>
              <a:ext cx="2193924" cy="971292"/>
            </a:xfrm>
            <a:prstGeom prst="rect">
              <a:avLst/>
            </a:prstGeom>
            <a:noFill/>
          </p:spPr>
          <p:txBody>
            <a:bodyPr wrap="square">
              <a:spAutoFit/>
            </a:bodyPr>
            <a:lstStyle/>
            <a:p>
              <a:pPr defTabSz="914225">
                <a:defRPr/>
              </a:pPr>
              <a:r>
                <a:rPr lang="en-US" sz="1400">
                  <a:gradFill>
                    <a:gsLst>
                      <a:gs pos="0">
                        <a:srgbClr val="000000"/>
                      </a:gs>
                      <a:gs pos="100000">
                        <a:srgbClr val="000000"/>
                      </a:gs>
                    </a:gsLst>
                    <a:lin ang="5400000" scaled="1"/>
                  </a:gradFill>
                  <a:latin typeface="Segoe UI"/>
                  <a:cs typeface="Segoe UI" pitchFamily="34" charset="0"/>
                </a:rPr>
                <a:t>Have more confidence in their data with built-in data security and governance standards </a:t>
              </a:r>
            </a:p>
          </p:txBody>
        </p:sp>
        <p:sp>
          <p:nvSpPr>
            <p:cNvPr id="16" name="Oval 15">
              <a:extLst>
                <a:ext uri="{FF2B5EF4-FFF2-40B4-BE49-F238E27FC236}">
                  <a16:creationId xmlns:a16="http://schemas.microsoft.com/office/drawing/2014/main" id="{91176987-C5D0-4DB4-8AA7-D054C70B6DCB}"/>
                </a:ext>
              </a:extLst>
            </p:cNvPr>
            <p:cNvSpPr/>
            <p:nvPr/>
          </p:nvSpPr>
          <p:spPr bwMode="auto">
            <a:xfrm>
              <a:off x="8003625" y="3709828"/>
              <a:ext cx="1165707" cy="1165707"/>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1400">
                <a:gradFill>
                  <a:gsLst>
                    <a:gs pos="0">
                      <a:srgbClr val="000000"/>
                    </a:gs>
                    <a:gs pos="100000">
                      <a:srgbClr val="000000"/>
                    </a:gs>
                  </a:gsLst>
                  <a:lin ang="5400000" scaled="1"/>
                </a:gradFill>
                <a:latin typeface="Segoe UI Semibold"/>
                <a:cs typeface="Segoe UI" pitchFamily="34" charset="0"/>
              </a:endParaRPr>
            </a:p>
          </p:txBody>
        </p:sp>
        <p:sp>
          <p:nvSpPr>
            <p:cNvPr id="17" name="TextBox 16">
              <a:extLst>
                <a:ext uri="{FF2B5EF4-FFF2-40B4-BE49-F238E27FC236}">
                  <a16:creationId xmlns:a16="http://schemas.microsoft.com/office/drawing/2014/main" id="{A2C2488D-67EC-4408-A127-E61429BD1187}"/>
                </a:ext>
              </a:extLst>
            </p:cNvPr>
            <p:cNvSpPr txBox="1"/>
            <p:nvPr/>
          </p:nvSpPr>
          <p:spPr>
            <a:xfrm>
              <a:off x="9225426" y="3815627"/>
              <a:ext cx="2378311" cy="954242"/>
            </a:xfrm>
            <a:prstGeom prst="rect">
              <a:avLst/>
            </a:prstGeom>
            <a:noFill/>
          </p:spPr>
          <p:txBody>
            <a:bodyPr wrap="square">
              <a:spAutoFit/>
            </a:bodyPr>
            <a:lstStyle/>
            <a:p>
              <a:pPr defTabSz="914225">
                <a:defRPr/>
              </a:pPr>
              <a:r>
                <a:rPr lang="en-US" sz="1400">
                  <a:gradFill>
                    <a:gsLst>
                      <a:gs pos="0">
                        <a:srgbClr val="000000"/>
                      </a:gs>
                      <a:gs pos="100000">
                        <a:srgbClr val="000000"/>
                      </a:gs>
                    </a:gsLst>
                    <a:lin ang="5400000" scaled="1"/>
                  </a:gradFill>
                  <a:latin typeface="Segoe UI"/>
                  <a:cs typeface="Segoe UI" pitchFamily="34" charset="0"/>
                </a:rPr>
                <a:t>Reduce the analytics learning curve by leveraging tools users already know</a:t>
              </a:r>
            </a:p>
          </p:txBody>
        </p:sp>
        <p:grpSp>
          <p:nvGrpSpPr>
            <p:cNvPr id="26" name="working parts" descr="working parts">
              <a:extLst>
                <a:ext uri="{FF2B5EF4-FFF2-40B4-BE49-F238E27FC236}">
                  <a16:creationId xmlns:a16="http://schemas.microsoft.com/office/drawing/2014/main" id="{B1EED3DC-8F8E-4CCB-B1F7-463425381A4F}"/>
                </a:ext>
              </a:extLst>
            </p:cNvPr>
            <p:cNvGrpSpPr/>
            <p:nvPr/>
          </p:nvGrpSpPr>
          <p:grpSpPr>
            <a:xfrm>
              <a:off x="8272848" y="3977843"/>
              <a:ext cx="627259" cy="627259"/>
              <a:chOff x="1603479" y="5717998"/>
              <a:chExt cx="492116" cy="492116"/>
            </a:xfrm>
          </p:grpSpPr>
          <p:sp>
            <p:nvSpPr>
              <p:cNvPr id="27" name="Freeform: Shape 26">
                <a:extLst>
                  <a:ext uri="{FF2B5EF4-FFF2-40B4-BE49-F238E27FC236}">
                    <a16:creationId xmlns:a16="http://schemas.microsoft.com/office/drawing/2014/main" id="{BC856658-EA63-48DB-A979-4317938B3395}"/>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defTabSz="914225">
                  <a:defRPr/>
                </a:pPr>
                <a:endParaRPr lang="en-US">
                  <a:solidFill>
                    <a:srgbClr val="000000"/>
                  </a:solidFill>
                  <a:latin typeface="Segoe UI"/>
                </a:endParaRPr>
              </a:p>
            </p:txBody>
          </p:sp>
          <p:sp>
            <p:nvSpPr>
              <p:cNvPr id="28" name="Freeform: Shape 27">
                <a:extLst>
                  <a:ext uri="{FF2B5EF4-FFF2-40B4-BE49-F238E27FC236}">
                    <a16:creationId xmlns:a16="http://schemas.microsoft.com/office/drawing/2014/main" id="{B3F680BB-9CB2-453F-A34B-ADBC70DD38D1}"/>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chemeClr val="accent4"/>
              </a:solidFill>
              <a:ln w="5008" cap="flat">
                <a:noFill/>
                <a:prstDash val="solid"/>
                <a:miter/>
              </a:ln>
            </p:spPr>
            <p:txBody>
              <a:bodyPr rtlCol="0" anchor="ctr"/>
              <a:lstStyle/>
              <a:p>
                <a:pPr defTabSz="914225">
                  <a:defRPr/>
                </a:pPr>
                <a:endParaRPr lang="en-US">
                  <a:solidFill>
                    <a:srgbClr val="000000"/>
                  </a:solidFill>
                  <a:latin typeface="Segoe UI"/>
                </a:endParaRPr>
              </a:p>
            </p:txBody>
          </p:sp>
        </p:grpSp>
        <p:grpSp>
          <p:nvGrpSpPr>
            <p:cNvPr id="39" name="lock 2" descr="lock">
              <a:extLst>
                <a:ext uri="{FF2B5EF4-FFF2-40B4-BE49-F238E27FC236}">
                  <a16:creationId xmlns:a16="http://schemas.microsoft.com/office/drawing/2014/main" id="{0B45910D-3001-4AF7-83E4-93EAA792A767}"/>
                </a:ext>
              </a:extLst>
            </p:cNvPr>
            <p:cNvGrpSpPr/>
            <p:nvPr/>
          </p:nvGrpSpPr>
          <p:grpSpPr>
            <a:xfrm>
              <a:off x="4683688" y="4020349"/>
              <a:ext cx="497912" cy="497912"/>
              <a:chOff x="4683688" y="4020349"/>
              <a:chExt cx="497912" cy="497912"/>
            </a:xfrm>
          </p:grpSpPr>
          <p:sp>
            <p:nvSpPr>
              <p:cNvPr id="40" name="Freeform: Shape 39">
                <a:extLst>
                  <a:ext uri="{FF2B5EF4-FFF2-40B4-BE49-F238E27FC236}">
                    <a16:creationId xmlns:a16="http://schemas.microsoft.com/office/drawing/2014/main" id="{4A9BE4A6-4E6F-4FB2-A4FB-3D86B5D1E2D6}"/>
                  </a:ext>
                </a:extLst>
              </p:cNvPr>
              <p:cNvSpPr/>
              <p:nvPr/>
            </p:nvSpPr>
            <p:spPr>
              <a:xfrm>
                <a:off x="4730683" y="4022915"/>
                <a:ext cx="400382" cy="493548"/>
              </a:xfrm>
              <a:custGeom>
                <a:avLst/>
                <a:gdLst>
                  <a:gd name="connsiteX0" fmla="*/ 354185 w 400382"/>
                  <a:gd name="connsiteY0" fmla="*/ 200576 h 493548"/>
                  <a:gd name="connsiteX1" fmla="*/ 354185 w 400382"/>
                  <a:gd name="connsiteY1" fmla="*/ 157073 h 493548"/>
                  <a:gd name="connsiteX2" fmla="*/ 211741 w 400382"/>
                  <a:gd name="connsiteY2" fmla="*/ 385 h 493548"/>
                  <a:gd name="connsiteX3" fmla="*/ 200192 w 400382"/>
                  <a:gd name="connsiteY3" fmla="*/ 0 h 493548"/>
                  <a:gd name="connsiteX4" fmla="*/ 46198 w 400382"/>
                  <a:gd name="connsiteY4" fmla="*/ 153993 h 493548"/>
                  <a:gd name="connsiteX5" fmla="*/ 46198 w 400382"/>
                  <a:gd name="connsiteY5" fmla="*/ 200961 h 493548"/>
                  <a:gd name="connsiteX6" fmla="*/ 0 w 400382"/>
                  <a:gd name="connsiteY6" fmla="*/ 200961 h 493548"/>
                  <a:gd name="connsiteX7" fmla="*/ 0 w 400382"/>
                  <a:gd name="connsiteY7" fmla="*/ 493549 h 493548"/>
                  <a:gd name="connsiteX8" fmla="*/ 400383 w 400382"/>
                  <a:gd name="connsiteY8" fmla="*/ 493549 h 493548"/>
                  <a:gd name="connsiteX9" fmla="*/ 400383 w 400382"/>
                  <a:gd name="connsiteY9" fmla="*/ 200961 h 493548"/>
                  <a:gd name="connsiteX10" fmla="*/ 354185 w 400382"/>
                  <a:gd name="connsiteY10" fmla="*/ 200961 h 493548"/>
                  <a:gd name="connsiteX11" fmla="*/ 354185 w 400382"/>
                  <a:gd name="connsiteY11" fmla="*/ 200576 h 493548"/>
                  <a:gd name="connsiteX12" fmla="*/ 92781 w 400382"/>
                  <a:gd name="connsiteY12" fmla="*/ 153993 h 493548"/>
                  <a:gd name="connsiteX13" fmla="*/ 200577 w 400382"/>
                  <a:gd name="connsiteY13" fmla="*/ 46198 h 493548"/>
                  <a:gd name="connsiteX14" fmla="*/ 208661 w 400382"/>
                  <a:gd name="connsiteY14" fmla="*/ 46583 h 493548"/>
                  <a:gd name="connsiteX15" fmla="*/ 307987 w 400382"/>
                  <a:gd name="connsiteY15" fmla="*/ 157073 h 493548"/>
                  <a:gd name="connsiteX16" fmla="*/ 307987 w 400382"/>
                  <a:gd name="connsiteY16" fmla="*/ 200576 h 493548"/>
                  <a:gd name="connsiteX17" fmla="*/ 92781 w 400382"/>
                  <a:gd name="connsiteY17" fmla="*/ 200576 h 493548"/>
                  <a:gd name="connsiteX18" fmla="*/ 92781 w 400382"/>
                  <a:gd name="connsiteY18" fmla="*/ 153993 h 49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382" h="493548">
                    <a:moveTo>
                      <a:pt x="354185" y="200576"/>
                    </a:moveTo>
                    <a:lnTo>
                      <a:pt x="354185" y="157073"/>
                    </a:lnTo>
                    <a:cubicBezTo>
                      <a:pt x="354185" y="75842"/>
                      <a:pt x="292588" y="6160"/>
                      <a:pt x="211741" y="385"/>
                    </a:cubicBezTo>
                    <a:cubicBezTo>
                      <a:pt x="207891" y="0"/>
                      <a:pt x="204041" y="0"/>
                      <a:pt x="200192" y="0"/>
                    </a:cubicBezTo>
                    <a:cubicBezTo>
                      <a:pt x="115110" y="0"/>
                      <a:pt x="46198" y="68912"/>
                      <a:pt x="46198" y="153993"/>
                    </a:cubicBezTo>
                    <a:lnTo>
                      <a:pt x="46198" y="200961"/>
                    </a:lnTo>
                    <a:lnTo>
                      <a:pt x="0" y="200961"/>
                    </a:lnTo>
                    <a:lnTo>
                      <a:pt x="0" y="493549"/>
                    </a:lnTo>
                    <a:lnTo>
                      <a:pt x="400383" y="493549"/>
                    </a:lnTo>
                    <a:lnTo>
                      <a:pt x="400383" y="200961"/>
                    </a:lnTo>
                    <a:lnTo>
                      <a:pt x="354185" y="200961"/>
                    </a:lnTo>
                    <a:lnTo>
                      <a:pt x="354185" y="200576"/>
                    </a:lnTo>
                    <a:close/>
                    <a:moveTo>
                      <a:pt x="92781" y="153993"/>
                    </a:moveTo>
                    <a:cubicBezTo>
                      <a:pt x="92781" y="94706"/>
                      <a:pt x="140904" y="46198"/>
                      <a:pt x="200577" y="46198"/>
                    </a:cubicBezTo>
                    <a:cubicBezTo>
                      <a:pt x="203271" y="46198"/>
                      <a:pt x="205966" y="46198"/>
                      <a:pt x="208661" y="46583"/>
                    </a:cubicBezTo>
                    <a:cubicBezTo>
                      <a:pt x="264099" y="50433"/>
                      <a:pt x="307987" y="98941"/>
                      <a:pt x="307987" y="157073"/>
                    </a:cubicBezTo>
                    <a:lnTo>
                      <a:pt x="307987" y="200576"/>
                    </a:lnTo>
                    <a:lnTo>
                      <a:pt x="92781" y="200576"/>
                    </a:lnTo>
                    <a:lnTo>
                      <a:pt x="92781" y="153993"/>
                    </a:lnTo>
                    <a:close/>
                  </a:path>
                </a:pathLst>
              </a:custGeom>
              <a:solidFill>
                <a:srgbClr val="000000"/>
              </a:solidFill>
              <a:ln w="5106" cap="flat">
                <a:noFill/>
                <a:prstDash val="solid"/>
                <a:miter/>
              </a:ln>
            </p:spPr>
            <p:txBody>
              <a:bodyPr rtlCol="0" anchor="ctr"/>
              <a:lstStyle/>
              <a:p>
                <a:pPr defTabSz="914225">
                  <a:defRPr/>
                </a:pPr>
                <a:endParaRPr lang="en-US">
                  <a:solidFill>
                    <a:srgbClr val="000000"/>
                  </a:solidFill>
                  <a:latin typeface="Segoe UI"/>
                </a:endParaRPr>
              </a:p>
            </p:txBody>
          </p:sp>
          <p:sp>
            <p:nvSpPr>
              <p:cNvPr id="41" name="Freeform: Shape 40">
                <a:extLst>
                  <a:ext uri="{FF2B5EF4-FFF2-40B4-BE49-F238E27FC236}">
                    <a16:creationId xmlns:a16="http://schemas.microsoft.com/office/drawing/2014/main" id="{CAF3D435-9775-4B66-8DA2-4A991F9DDA70}"/>
                  </a:ext>
                </a:extLst>
              </p:cNvPr>
              <p:cNvSpPr/>
              <p:nvPr/>
            </p:nvSpPr>
            <p:spPr>
              <a:xfrm>
                <a:off x="4884676" y="4300103"/>
                <a:ext cx="92396" cy="92396"/>
              </a:xfrm>
              <a:custGeom>
                <a:avLst/>
                <a:gdLst>
                  <a:gd name="connsiteX0" fmla="*/ 92396 w 92396"/>
                  <a:gd name="connsiteY0" fmla="*/ 45813 h 92396"/>
                  <a:gd name="connsiteX1" fmla="*/ 92396 w 92396"/>
                  <a:gd name="connsiteY1" fmla="*/ 46968 h 92396"/>
                  <a:gd name="connsiteX2" fmla="*/ 46583 w 92396"/>
                  <a:gd name="connsiteY2" fmla="*/ 92396 h 92396"/>
                  <a:gd name="connsiteX3" fmla="*/ 45428 w 92396"/>
                  <a:gd name="connsiteY3" fmla="*/ 92396 h 92396"/>
                  <a:gd name="connsiteX4" fmla="*/ 0 w 92396"/>
                  <a:gd name="connsiteY4" fmla="*/ 46583 h 92396"/>
                  <a:gd name="connsiteX5" fmla="*/ 0 w 92396"/>
                  <a:gd name="connsiteY5" fmla="*/ 45428 h 92396"/>
                  <a:gd name="connsiteX6" fmla="*/ 45813 w 92396"/>
                  <a:gd name="connsiteY6" fmla="*/ 0 h 92396"/>
                  <a:gd name="connsiteX7" fmla="*/ 46968 w 92396"/>
                  <a:gd name="connsiteY7" fmla="*/ 0 h 92396"/>
                  <a:gd name="connsiteX8" fmla="*/ 92396 w 92396"/>
                  <a:gd name="connsiteY8" fmla="*/ 45813 h 9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96" h="92396">
                    <a:moveTo>
                      <a:pt x="92396" y="45813"/>
                    </a:moveTo>
                    <a:lnTo>
                      <a:pt x="92396" y="46968"/>
                    </a:lnTo>
                    <a:cubicBezTo>
                      <a:pt x="92396" y="71992"/>
                      <a:pt x="71992" y="92396"/>
                      <a:pt x="46583" y="92396"/>
                    </a:cubicBezTo>
                    <a:lnTo>
                      <a:pt x="45428" y="92396"/>
                    </a:lnTo>
                    <a:cubicBezTo>
                      <a:pt x="20404" y="92396"/>
                      <a:pt x="0" y="71992"/>
                      <a:pt x="0" y="46583"/>
                    </a:cubicBezTo>
                    <a:lnTo>
                      <a:pt x="0" y="45428"/>
                    </a:lnTo>
                    <a:cubicBezTo>
                      <a:pt x="0" y="20404"/>
                      <a:pt x="20404" y="0"/>
                      <a:pt x="45813" y="0"/>
                    </a:cubicBezTo>
                    <a:lnTo>
                      <a:pt x="46968" y="0"/>
                    </a:lnTo>
                    <a:cubicBezTo>
                      <a:pt x="71992" y="0"/>
                      <a:pt x="92396" y="20404"/>
                      <a:pt x="92396" y="45813"/>
                    </a:cubicBezTo>
                    <a:close/>
                  </a:path>
                </a:pathLst>
              </a:custGeom>
              <a:solidFill>
                <a:schemeClr val="accent4"/>
              </a:solidFill>
              <a:ln w="5106" cap="flat">
                <a:noFill/>
                <a:prstDash val="solid"/>
                <a:miter/>
              </a:ln>
            </p:spPr>
            <p:txBody>
              <a:bodyPr rtlCol="0" anchor="ctr"/>
              <a:lstStyle/>
              <a:p>
                <a:pPr defTabSz="914225">
                  <a:defRPr/>
                </a:pPr>
                <a:endParaRPr lang="en-US">
                  <a:solidFill>
                    <a:srgbClr val="000000"/>
                  </a:solidFill>
                  <a:latin typeface="Segoe UI"/>
                </a:endParaRPr>
              </a:p>
            </p:txBody>
          </p:sp>
          <p:sp>
            <p:nvSpPr>
              <p:cNvPr id="42" name="Freeform: Shape 41">
                <a:extLst>
                  <a:ext uri="{FF2B5EF4-FFF2-40B4-BE49-F238E27FC236}">
                    <a16:creationId xmlns:a16="http://schemas.microsoft.com/office/drawing/2014/main" id="{EAF93D72-CBBA-4081-9B76-8B4EAD4CD43F}"/>
                  </a:ext>
                </a:extLst>
              </p:cNvPr>
              <p:cNvSpPr/>
              <p:nvPr/>
            </p:nvSpPr>
            <p:spPr>
              <a:xfrm>
                <a:off x="4907775" y="4346682"/>
                <a:ext cx="46198" cy="107795"/>
              </a:xfrm>
              <a:custGeom>
                <a:avLst/>
                <a:gdLst>
                  <a:gd name="connsiteX0" fmla="*/ 23099 w 46198"/>
                  <a:gd name="connsiteY0" fmla="*/ 107795 h 107795"/>
                  <a:gd name="connsiteX1" fmla="*/ 0 w 46198"/>
                  <a:gd name="connsiteY1" fmla="*/ 84696 h 107795"/>
                  <a:gd name="connsiteX2" fmla="*/ 0 w 46198"/>
                  <a:gd name="connsiteY2" fmla="*/ 23099 h 107795"/>
                  <a:gd name="connsiteX3" fmla="*/ 23099 w 46198"/>
                  <a:gd name="connsiteY3" fmla="*/ 0 h 107795"/>
                  <a:gd name="connsiteX4" fmla="*/ 46198 w 46198"/>
                  <a:gd name="connsiteY4" fmla="*/ 23099 h 107795"/>
                  <a:gd name="connsiteX5" fmla="*/ 46198 w 46198"/>
                  <a:gd name="connsiteY5" fmla="*/ 85081 h 107795"/>
                  <a:gd name="connsiteX6" fmla="*/ 23099 w 46198"/>
                  <a:gd name="connsiteY6" fmla="*/ 107795 h 10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98" h="107795">
                    <a:moveTo>
                      <a:pt x="23099" y="107795"/>
                    </a:moveTo>
                    <a:cubicBezTo>
                      <a:pt x="10010" y="107795"/>
                      <a:pt x="0" y="97401"/>
                      <a:pt x="0" y="84696"/>
                    </a:cubicBezTo>
                    <a:lnTo>
                      <a:pt x="0" y="23099"/>
                    </a:lnTo>
                    <a:cubicBezTo>
                      <a:pt x="0" y="10395"/>
                      <a:pt x="10395" y="0"/>
                      <a:pt x="23099" y="0"/>
                    </a:cubicBezTo>
                    <a:cubicBezTo>
                      <a:pt x="35803" y="0"/>
                      <a:pt x="46198" y="10395"/>
                      <a:pt x="46198" y="23099"/>
                    </a:cubicBezTo>
                    <a:lnTo>
                      <a:pt x="46198" y="85081"/>
                    </a:lnTo>
                    <a:cubicBezTo>
                      <a:pt x="46198" y="97786"/>
                      <a:pt x="35803" y="107795"/>
                      <a:pt x="23099" y="107795"/>
                    </a:cubicBezTo>
                    <a:close/>
                  </a:path>
                </a:pathLst>
              </a:custGeom>
              <a:solidFill>
                <a:schemeClr val="accent4"/>
              </a:solidFill>
              <a:ln w="5106" cap="flat">
                <a:noFill/>
                <a:prstDash val="solid"/>
                <a:miter/>
              </a:ln>
            </p:spPr>
            <p:txBody>
              <a:bodyPr rtlCol="0" anchor="ctr"/>
              <a:lstStyle/>
              <a:p>
                <a:pPr defTabSz="914225">
                  <a:defRPr/>
                </a:pPr>
                <a:endParaRPr lang="en-US">
                  <a:solidFill>
                    <a:srgbClr val="000000"/>
                  </a:solidFill>
                  <a:latin typeface="Segoe UI"/>
                </a:endParaRPr>
              </a:p>
            </p:txBody>
          </p:sp>
        </p:grpSp>
        <p:grpSp>
          <p:nvGrpSpPr>
            <p:cNvPr id="43" name="data 1" descr="data">
              <a:extLst>
                <a:ext uri="{FF2B5EF4-FFF2-40B4-BE49-F238E27FC236}">
                  <a16:creationId xmlns:a16="http://schemas.microsoft.com/office/drawing/2014/main" id="{02D00B99-DB00-40CC-A325-D20D64B96E42}"/>
                </a:ext>
              </a:extLst>
            </p:cNvPr>
            <p:cNvGrpSpPr>
              <a:grpSpLocks noChangeAspect="1"/>
            </p:cNvGrpSpPr>
            <p:nvPr/>
          </p:nvGrpSpPr>
          <p:grpSpPr bwMode="auto">
            <a:xfrm>
              <a:off x="907750" y="4051392"/>
              <a:ext cx="524810" cy="453476"/>
              <a:chOff x="1048" y="787"/>
              <a:chExt cx="309" cy="267"/>
            </a:xfrm>
          </p:grpSpPr>
          <p:sp>
            <p:nvSpPr>
              <p:cNvPr id="44" name="Rectangle 5">
                <a:extLst>
                  <a:ext uri="{FF2B5EF4-FFF2-40B4-BE49-F238E27FC236}">
                    <a16:creationId xmlns:a16="http://schemas.microsoft.com/office/drawing/2014/main" id="{28915DF0-F06C-4505-9BDA-B0F659A49A8A}"/>
                  </a:ext>
                </a:extLst>
              </p:cNvPr>
              <p:cNvSpPr>
                <a:spLocks noChangeArrowheads="1"/>
              </p:cNvSpPr>
              <p:nvPr/>
            </p:nvSpPr>
            <p:spPr bwMode="auto">
              <a:xfrm>
                <a:off x="1303" y="850"/>
                <a:ext cx="54" cy="2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45" name="Rectangle 6">
                <a:extLst>
                  <a:ext uri="{FF2B5EF4-FFF2-40B4-BE49-F238E27FC236}">
                    <a16:creationId xmlns:a16="http://schemas.microsoft.com/office/drawing/2014/main" id="{A32246E1-8A3F-424C-88CA-639945DCAB19}"/>
                  </a:ext>
                </a:extLst>
              </p:cNvPr>
              <p:cNvSpPr>
                <a:spLocks noChangeArrowheads="1"/>
              </p:cNvSpPr>
              <p:nvPr/>
            </p:nvSpPr>
            <p:spPr bwMode="auto">
              <a:xfrm>
                <a:off x="1218" y="906"/>
                <a:ext cx="54" cy="1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46" name="Rectangle 7">
                <a:extLst>
                  <a:ext uri="{FF2B5EF4-FFF2-40B4-BE49-F238E27FC236}">
                    <a16:creationId xmlns:a16="http://schemas.microsoft.com/office/drawing/2014/main" id="{69DF90BE-C715-4FCF-B25F-71ADDCD71FD9}"/>
                  </a:ext>
                </a:extLst>
              </p:cNvPr>
              <p:cNvSpPr>
                <a:spLocks noChangeArrowheads="1"/>
              </p:cNvSpPr>
              <p:nvPr/>
            </p:nvSpPr>
            <p:spPr bwMode="auto">
              <a:xfrm>
                <a:off x="1133" y="888"/>
                <a:ext cx="54"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47" name="Rectangle 8">
                <a:extLst>
                  <a:ext uri="{FF2B5EF4-FFF2-40B4-BE49-F238E27FC236}">
                    <a16:creationId xmlns:a16="http://schemas.microsoft.com/office/drawing/2014/main" id="{97A9DBB9-F11B-4FAF-8C30-7740D44E4ACE}"/>
                  </a:ext>
                </a:extLst>
              </p:cNvPr>
              <p:cNvSpPr>
                <a:spLocks noChangeArrowheads="1"/>
              </p:cNvSpPr>
              <p:nvPr/>
            </p:nvSpPr>
            <p:spPr bwMode="auto">
              <a:xfrm>
                <a:off x="1048" y="934"/>
                <a:ext cx="53"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48" name="Freeform 9">
                <a:extLst>
                  <a:ext uri="{FF2B5EF4-FFF2-40B4-BE49-F238E27FC236}">
                    <a16:creationId xmlns:a16="http://schemas.microsoft.com/office/drawing/2014/main" id="{FC00A11B-8551-4C53-81FF-661254632CEE}"/>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F2C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spTree>
    <p:extLst>
      <p:ext uri="{BB962C8B-B14F-4D97-AF65-F5344CB8AC3E}">
        <p14:creationId xmlns:p14="http://schemas.microsoft.com/office/powerpoint/2010/main" val="4174582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2.5E-6 0 L -0.07891 0 " pathEditMode="relative" rAng="0" ptsTypes="AA">
                                      <p:cBhvr>
                                        <p:cTn id="9" dur="500" spd="-100000" fill="hold"/>
                                        <p:tgtEl>
                                          <p:spTgt spid="8"/>
                                        </p:tgtEl>
                                        <p:attrNameLst>
                                          <p:attrName>ppt_x</p:attrName>
                                          <p:attrName>ppt_y</p:attrName>
                                        </p:attrNameLst>
                                      </p:cBhvr>
                                      <p:rCtr x="-3945" y="0"/>
                                    </p:animMotion>
                                  </p:childTnLst>
                                </p:cTn>
                              </p:par>
                              <p:par>
                                <p:cTn id="10" presetID="10" presetClass="entr" presetSubtype="0" fill="hold" nodeType="withEffect">
                                  <p:stCondLst>
                                    <p:cond delay="25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250"/>
                                        <p:tgtEl>
                                          <p:spTgt spid="49"/>
                                        </p:tgtEl>
                                      </p:cBhvr>
                                    </p:animEffect>
                                  </p:childTnLst>
                                </p:cTn>
                              </p:par>
                              <p:par>
                                <p:cTn id="13" presetID="42" presetClass="path" presetSubtype="0" decel="100000" fill="hold" nodeType="withEffect">
                                  <p:stCondLst>
                                    <p:cond delay="250"/>
                                  </p:stCondLst>
                                  <p:childTnLst>
                                    <p:animMotion origin="layout" path="M -2.5E-6 -2.96296E-6 L -0.09245 -2.96296E-6 " pathEditMode="relative" rAng="0" ptsTypes="AA">
                                      <p:cBhvr>
                                        <p:cTn id="14" dur="500" spd="-100000" fill="hold"/>
                                        <p:tgtEl>
                                          <p:spTgt spid="49"/>
                                        </p:tgtEl>
                                        <p:attrNameLst>
                                          <p:attrName>ppt_x</p:attrName>
                                          <p:attrName>ppt_y</p:attrName>
                                        </p:attrNameLst>
                                      </p:cBhvr>
                                      <p:rCtr x="-46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0.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1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3.xml><?xml version="1.0" encoding="utf-8"?>
<a:theme xmlns:a="http://schemas.openxmlformats.org/drawingml/2006/main" name="1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4.xml><?xml version="1.0" encoding="utf-8"?>
<a:theme xmlns:a="http://schemas.openxmlformats.org/drawingml/2006/main" name="2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5.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8.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9.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9ba619dd261563bd5d6ea70122cbd50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6b687f397214d6103d792076ec318daf"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Description xmlns="230e9df3-be65-4c73-a93b-d1236ebd677e">This is a level 200 Power BI deck tailored towards IT Professionals. This deck describes the Power BI features and benefits for the IT Pro. It is intended to complement the Power BI capabilities level 200 deck.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sales presentations</TermName>
          <TermId xmlns="http://schemas.microsoft.com/office/infopath/2007/PartnerControls">355751b2-6406-4ba2-8a81-0ca1b45d0070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Sanjay Soni</DisplayName>
        <AccountId>234</AccountId>
        <AccountType/>
      </UserInfo>
    </Owner>
    <PublishDate xmlns="230E9DF3-BE65-4C73-A93B-D1236EBD677E">2016-04-27T07:00:00+00:00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ContentID xmlns="230e9df3-be65-4c73-a93b-d1236ebd677e">KC02-23-77079</ContentID>
    <Coowner xmlns="230e9df3-be65-4c73-a93b-d1236ebd677e">
      <UserInfo>
        <DisplayName>i:0#.f|membership|meeryan@microsoft.com</DisplayName>
        <AccountId>37</AccountId>
        <AccountType/>
      </UserInfo>
      <UserInfo>
        <DisplayName>i:0#.f|membership|v-anmarv@microsoft.com</DisplayName>
        <AccountId>45</AccountId>
        <AccountType/>
      </UserInfo>
      <UserInfo>
        <DisplayName>i:0#.f|membership|v-caicha@microsoft.com</DisplayName>
        <AccountId>637</AccountId>
        <AccountType/>
      </UserInfo>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SQL Server Business Intelligence</TermName>
          <TermId xmlns="http://schemas.microsoft.com/office/infopath/2007/PartnerControls">9ffb7045-1f1b-41c0-987f-ffdc7c6f53c0</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https://microsoft.sharepoint.com/sites/Infopedia_G01KC/Media/Thumbnails/G01KC-99682991-10896/Power%20BI%20IT%20Pro%20Deck%20L200.png</Url>
      <Description>https://microsoft.sharepoint.com/sites/Infopedia_G01KC/Media/Thumbnails/G01KC-99682991-10896/Power BI IT Pro Deck L200.png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intelligence</TermName>
          <TermId xmlns="http://schemas.microsoft.com/office/infopath/2007/PartnerControls">e1f9659f-bde9-4479-81f9-2bc6e8ec0057</TermId>
        </TermInfo>
        <TermInfo xmlns="http://schemas.microsoft.com/office/infopath/2007/PartnerControls">
          <TermName xmlns="http://schemas.microsoft.com/office/infopath/2007/PartnerControls">Power BI solution</TermName>
          <TermId xmlns="http://schemas.microsoft.com/office/infopath/2007/PartnerControls">a774047b-2f39-4ee6-a302-4d53f94b9400</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399</Value>
      <Value>14</Value>
      <Value>166</Value>
      <Value>42</Value>
      <Value>231</Value>
      <Value>82</Value>
      <Value>108</Value>
      <Value>22</Value>
      <Value>598</Value>
      <Value>73</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G01KC-1-10896</GenericText2>
    <_dlc_DocId xmlns="230e9df3-be65-4c73-a93b-d1236ebd677e">G01KC-99682991-13912</_dlc_DocId>
    <_dlc_DocIdUrl xmlns="230e9df3-be65-4c73-a93b-d1236ebd677e">
      <Url>https://microsoft.sharepoint.com/sites/Infopedia_G01KC/_layouts/15/DocIdRedir.aspx?ID=G01KC-99682991-13912</Url>
      <Description>G01KC-99682991-13912</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1 xmlns="b3bc04a5-d503-43b1-b98c-a8cf663329d9">
      <Url xsi:nil="true"/>
      <Description xsi:nil="true"/>
    </ODSWF1>
    <ODSWF2_x0028_1_x0029_0 xmlns="b3bc04a5-d503-43b1-b98c-a8cf663329d9">
      <Url xsi:nil="true"/>
      <Description xsi:nil="true"/>
    </ODSWF2_x0028_1_x0029_0>
    <ODSWF_x0028_1_x0029_1 xmlns="b3bc04a5-d503-43b1-b98c-a8cf663329d9">
      <Url xsi:nil="true"/>
      <Description xsi:nil="true"/>
    </ODSWF_x0028_1_x0029_1>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A91CCF8-DBE7-496C-8F99-B7F171222768}">
  <ds:schemaRefs>
    <ds:schemaRef ds:uri="Microsoft.SharePoint.Taxonomy.ContentTypeSync"/>
  </ds:schemaRefs>
</ds:datastoreItem>
</file>

<file path=customXml/itemProps2.xml><?xml version="1.0" encoding="utf-8"?>
<ds:datastoreItem xmlns:ds="http://schemas.openxmlformats.org/officeDocument/2006/customXml" ds:itemID="{F4205205-8DD3-4069-977B-77E6F73E074B}">
  <ds:schemaRefs>
    <ds:schemaRef ds:uri="230E9DF3-BE65-4C73-A93B-D1236EBD677E"/>
    <ds:schemaRef ds:uri="230e9df3-be65-4c73-a93b-d1236ebd677e"/>
    <ds:schemaRef ds:uri="2478d1b8-79bf-461f-b8e8-704d21601f1a"/>
    <ds:schemaRef ds:uri="b3bc04a5-d503-43b1-b98c-a8cf663329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C2113BE-EED2-4AD4-A28B-B44514FECDD6}">
  <ds:schemaRefs>
    <ds:schemaRef ds:uri="http://schemas.microsoft.com/office/2006/metadata/properties"/>
    <ds:schemaRef ds:uri="2478d1b8-79bf-461f-b8e8-704d21601f1a"/>
    <ds:schemaRef ds:uri="http://purl.org/dc/elements/1.1/"/>
    <ds:schemaRef ds:uri="http://purl.org/dc/dcmitype/"/>
    <ds:schemaRef ds:uri="230e9df3-be65-4c73-a93b-d1236ebd677e"/>
    <ds:schemaRef ds:uri="http://schemas.openxmlformats.org/package/2006/metadata/core-properties"/>
    <ds:schemaRef ds:uri="http://schemas.microsoft.com/office/2006/documentManagement/types"/>
    <ds:schemaRef ds:uri="http://purl.org/dc/terms/"/>
    <ds:schemaRef ds:uri="230E9DF3-BE65-4C73-A93B-D1236EBD677E"/>
    <ds:schemaRef ds:uri="http://schemas.microsoft.com/office/infopath/2007/PartnerControls"/>
    <ds:schemaRef ds:uri="b3bc04a5-d503-43b1-b98c-a8cf663329d9"/>
    <ds:schemaRef ds:uri="http://schemas.microsoft.com/sharepoint/v3"/>
    <ds:schemaRef ds:uri="http://www.w3.org/XML/1998/namespace"/>
  </ds:schemaRefs>
</ds:datastoreItem>
</file>

<file path=customXml/itemProps4.xml><?xml version="1.0" encoding="utf-8"?>
<ds:datastoreItem xmlns:ds="http://schemas.openxmlformats.org/officeDocument/2006/customXml" ds:itemID="{DB1FBE49-5F35-4583-9F58-86E2BA8FB2D9}">
  <ds:schemaRefs>
    <ds:schemaRef ds:uri="http://schemas.microsoft.com/sharepoint/v3/contenttype/forms"/>
  </ds:schemaRefs>
</ds:datastoreItem>
</file>

<file path=customXml/itemProps5.xml><?xml version="1.0" encoding="utf-8"?>
<ds:datastoreItem xmlns:ds="http://schemas.openxmlformats.org/officeDocument/2006/customXml" ds:itemID="{5F332D79-343D-45CE-A5BB-A91AB9C70F18}">
  <ds:schemaRefs>
    <ds:schemaRef ds:uri="http://schemas.microsoft.com/sharepoint/event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291</Words>
  <Application>Microsoft Office PowerPoint</Application>
  <PresentationFormat>Widescreen</PresentationFormat>
  <Paragraphs>32</Paragraphs>
  <Slides>2</Slides>
  <Notes>2</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1</vt:i4>
      </vt:variant>
      <vt:variant>
        <vt:lpstr>Slide Titles</vt:lpstr>
      </vt:variant>
      <vt:variant>
        <vt:i4>2</vt:i4>
      </vt:variant>
    </vt:vector>
  </HeadingPairs>
  <TitlesOfParts>
    <vt:vector size="24" baseType="lpstr">
      <vt:lpstr>Arial</vt:lpstr>
      <vt:lpstr>Calibri</vt:lpstr>
      <vt:lpstr>Consolas</vt:lpstr>
      <vt:lpstr>Segoe Semibold</vt:lpstr>
      <vt:lpstr>Segoe UI</vt:lpstr>
      <vt:lpstr>Segoe UI Light</vt:lpstr>
      <vt:lpstr>Segoe UI Light (Headings)</vt:lpstr>
      <vt:lpstr>Segoe UI Semibold</vt:lpstr>
      <vt:lpstr>Segoe UI Semilight</vt:lpstr>
      <vt:lpstr>Wingdings</vt:lpstr>
      <vt:lpstr>5-30610_Microsoft_Ignite_Keynote_Template</vt:lpstr>
      <vt:lpstr>Template</vt:lpstr>
      <vt:lpstr>1_STB Product Families 2015</vt:lpstr>
      <vt:lpstr>2_STB Product Families 2015</vt:lpstr>
      <vt:lpstr>Azure 1</vt:lpstr>
      <vt:lpstr>6_WHITE TEMPLATE</vt:lpstr>
      <vt:lpstr>1_WHITE TEMPLATE</vt:lpstr>
      <vt:lpstr>WHITE TEMPLATE</vt:lpstr>
      <vt:lpstr>6-50001_WPC 2016 Breakout Template</vt:lpstr>
      <vt:lpstr>WHITE TEMPLATE</vt:lpstr>
      <vt:lpstr>BA PowerPlatofrm Template Lines 090220</vt:lpstr>
      <vt:lpstr>think-cell Slide</vt:lpstr>
      <vt:lpstr>Create amazing data experiences</vt:lpstr>
      <vt:lpstr>Rich Power BI integration with Excel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55</cp:revision>
  <dcterms:modified xsi:type="dcterms:W3CDTF">2021-06-14T10:21:04Z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1cd454bacc149bfbcfd764edd279de7">
    <vt:lpwstr/>
  </property>
  <property fmtid="{D5CDD505-2E9C-101B-9397-08002B2CF9AE}" pid="4" name="of67e5d4b76f4a9db8769983fda9cec0">
    <vt:lpwstr/>
  </property>
  <property fmtid="{D5CDD505-2E9C-101B-9397-08002B2CF9AE}" pid="5" name="TaxKeyword">
    <vt:lpwstr/>
  </property>
  <property fmtid="{D5CDD505-2E9C-101B-9397-08002B2CF9AE}" pid="6" name="NewsType">
    <vt:lpwstr/>
  </property>
  <property fmtid="{D5CDD505-2E9C-101B-9397-08002B2CF9AE}" pid="7" name="_dlc_policyId">
    <vt:lpwstr/>
  </property>
  <property fmtid="{D5CDD505-2E9C-101B-9397-08002B2CF9AE}" pid="8" name="Region">
    <vt:lpwstr/>
  </property>
  <property fmtid="{D5CDD505-2E9C-101B-9397-08002B2CF9AE}" pid="9" name="Confidentiality">
    <vt:lpwstr>14;#customer ready|8986c41d-21c5-4f8f-8a12-ea4625b46858</vt:lpwstr>
  </property>
  <property fmtid="{D5CDD505-2E9C-101B-9397-08002B2CF9AE}" pid="10" name="ItemType">
    <vt:lpwstr>108;#sales presentations|355751b2-6406-4ba2-8a81-0ca1b45d0070</vt:lpwstr>
  </property>
  <property fmtid="{D5CDD505-2E9C-101B-9397-08002B2CF9AE}" pid="11" name="bc28b5f076654a3b96073bbbebfeb8c9">
    <vt:lpwstr/>
  </property>
  <property fmtid="{D5CDD505-2E9C-101B-9397-08002B2CF9AE}" pid="12" name="ga0c0bf70a6644469c61b3efa7025301">
    <vt:lpwstr/>
  </property>
  <property fmtid="{D5CDD505-2E9C-101B-9397-08002B2CF9AE}" pid="13" name="Industries">
    <vt:lpwstr/>
  </property>
  <property fmtid="{D5CDD505-2E9C-101B-9397-08002B2CF9AE}" pid="14" name="j4d667fb28274e85b2214f6e751c8d1f">
    <vt:lpwstr/>
  </property>
  <property fmtid="{D5CDD505-2E9C-101B-9397-08002B2CF9AE}" pid="15" name="MSProducts">
    <vt:lpwstr/>
  </property>
  <property fmtid="{D5CDD505-2E9C-101B-9397-08002B2CF9AE}" pid="16" name="Competitors">
    <vt:lpwstr/>
  </property>
  <property fmtid="{D5CDD505-2E9C-101B-9397-08002B2CF9AE}" pid="17" name="SMSGDomain">
    <vt:lpwstr>82;#SQL Server Domain|0c0f1824-39dc-4b26-8c74-eff4364b812b;#22;#Server and Tools Business|6783548d-8609-4f97-be4a-4ca2616905a6</vt:lpwstr>
  </property>
  <property fmtid="{D5CDD505-2E9C-101B-9397-08002B2CF9AE}" pid="18" name="ExperienceContentType">
    <vt:lpwstr/>
  </property>
  <property fmtid="{D5CDD505-2E9C-101B-9397-08002B2CF9AE}" pid="19" name="BusinessArchitecture">
    <vt:lpwstr>231;#business intelligence|e1f9659f-bde9-4479-81f9-2bc6e8ec0057;#166;#Power BI solution|a774047b-2f39-4ee6-a302-4d53f94b9400</vt:lpwstr>
  </property>
  <property fmtid="{D5CDD505-2E9C-101B-9397-08002B2CF9AE}" pid="20" name="j031aa32f4154c8c9a646efae715ebde">
    <vt:lpwstr/>
  </property>
  <property fmtid="{D5CDD505-2E9C-101B-9397-08002B2CF9AE}" pid="21" name="Products">
    <vt:lpwstr>73;#Microsoft SQL Server|261ba873-f3ab-420e-96d6-e3004596a551;#598;#Microsoft SQL Server Business Intelligence|9ffb7045-1f1b-41c0-987f-ffdc7c6f53c0</vt:lpwstr>
  </property>
  <property fmtid="{D5CDD505-2E9C-101B-9397-08002B2CF9AE}" pid="22" name="WorkflowChangePath">
    <vt:lpwstr>4c942473-d120-4286-a51a-b65ad3d92ffb,4;4c942473-d120-4286-a51a-b65ad3d92ffb,15;</vt:lpwstr>
  </property>
  <property fmtid="{D5CDD505-2E9C-101B-9397-08002B2CF9AE}" pid="23" name="ContentExtensions">
    <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Topics">
    <vt:lpwstr/>
  </property>
  <property fmtid="{D5CDD505-2E9C-101B-9397-08002B2CF9AE}" pid="27" name="Groups">
    <vt:lpwstr>399;#SQL Server Marketing|bb7921b3-c1d8-4da4-b894-8b6075d9546d;#42;#Cloud and Enterprise Marketing Group|4f75e184-e5aa-4234-a07f-b032d60df254</vt:lpwstr>
  </property>
  <property fmtid="{D5CDD505-2E9C-101B-9397-08002B2CF9AE}" pid="28" name="_docset_NoMedatataSyncRequired">
    <vt:lpwstr>False</vt:lpwstr>
  </property>
  <property fmtid="{D5CDD505-2E9C-101B-9397-08002B2CF9AE}" pid="29" name="MSLanguage">
    <vt:lpwstr/>
  </property>
  <property fmtid="{D5CDD505-2E9C-101B-9397-08002B2CF9AE}" pid="30" name="e8080b0481964c759b2c36ae49591b31">
    <vt:lpwstr/>
  </property>
  <property fmtid="{D5CDD505-2E9C-101B-9397-08002B2CF9AE}" pid="31" name="Languages">
    <vt:lpwstr/>
  </property>
  <property fmtid="{D5CDD505-2E9C-101B-9397-08002B2CF9AE}" pid="32" name="messageframeworktype">
    <vt:lpwstr/>
  </property>
  <property fmtid="{D5CDD505-2E9C-101B-9397-08002B2CF9AE}" pid="33" name="cb7870d3641f4a52807a63577a9c1b08">
    <vt:lpwstr/>
  </property>
  <property fmtid="{D5CDD505-2E9C-101B-9397-08002B2CF9AE}" pid="34" name="TechnicalLevel">
    <vt:lpwstr/>
  </property>
  <property fmtid="{D5CDD505-2E9C-101B-9397-08002B2CF9AE}" pid="35" name="Audiences">
    <vt:lpwstr/>
  </property>
  <property fmtid="{D5CDD505-2E9C-101B-9397-08002B2CF9AE}" pid="36" name="LearningOrganization">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SharedWithUsers">
    <vt:lpwstr>63906;#Hui Jeng Lee (Alfa Connections Pte Ltd)</vt:lpwstr>
  </property>
  <property fmtid="{D5CDD505-2E9C-101B-9397-08002B2CF9AE}" pid="41" name="LearningDeliveryMethod">
    <vt:lpwstr/>
  </property>
  <property fmtid="{D5CDD505-2E9C-101B-9397-08002B2CF9AE}" pid="42" name="SalesGeography">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af37f9f5-2cea-4855-bf23-afabc7a3b631</vt:lpwstr>
  </property>
  <property fmtid="{D5CDD505-2E9C-101B-9397-08002B2CF9AE}" pid="48" name="MSPhysicalGeography">
    <vt:lpwstr/>
  </property>
  <property fmtid="{D5CDD505-2E9C-101B-9397-08002B2CF9AE}" pid="49" name="EnterpriseDomainTags">
    <vt:lpwstr/>
  </property>
  <property fmtid="{D5CDD505-2E9C-101B-9397-08002B2CF9AE}" pid="50" name="l311460e3fdf46688abc31ddb7bdc05a">
    <vt:lpwstr/>
  </property>
  <property fmtid="{D5CDD505-2E9C-101B-9397-08002B2CF9AE}" pid="51" name="j3562c58ee414e028925bc902cfc01a1">
    <vt:lpwstr/>
  </property>
  <property fmtid="{D5CDD505-2E9C-101B-9397-08002B2CF9AE}" pid="52" name="ActivitiesAndPrograms">
    <vt:lpwstr/>
  </property>
  <property fmtid="{D5CDD505-2E9C-101B-9397-08002B2CF9AE}" pid="53" name="Segments">
    <vt:lpwstr/>
  </property>
  <property fmtid="{D5CDD505-2E9C-101B-9397-08002B2CF9AE}" pid="54" name="Partners">
    <vt:lpwstr/>
  </property>
  <property fmtid="{D5CDD505-2E9C-101B-9397-08002B2CF9AE}" pid="55" name="la4444b61d19467597d63190b69ac227">
    <vt:lpwstr/>
  </property>
  <property fmtid="{D5CDD505-2E9C-101B-9397-08002B2CF9AE}" pid="56" name="MSIP_Label_f42aa342-8706-4288-bd11-ebb85995028c_Enabled">
    <vt:lpwstr>True</vt:lpwstr>
  </property>
  <property fmtid="{D5CDD505-2E9C-101B-9397-08002B2CF9AE}" pid="57" name="MSIP_Label_f42aa342-8706-4288-bd11-ebb85995028c_SiteId">
    <vt:lpwstr>72f988bf-86f1-41af-91ab-2d7cd011db47</vt:lpwstr>
  </property>
  <property fmtid="{D5CDD505-2E9C-101B-9397-08002B2CF9AE}" pid="58" name="MSIP_Label_f42aa342-8706-4288-bd11-ebb85995028c_Owner">
    <vt:lpwstr>jaaamodt@microsoft.com</vt:lpwstr>
  </property>
  <property fmtid="{D5CDD505-2E9C-101B-9397-08002B2CF9AE}" pid="59" name="MSIP_Label_f42aa342-8706-4288-bd11-ebb85995028c_SetDate">
    <vt:lpwstr>2018-02-09T07:26:04.7751301Z</vt:lpwstr>
  </property>
  <property fmtid="{D5CDD505-2E9C-101B-9397-08002B2CF9AE}" pid="60" name="MSIP_Label_f42aa342-8706-4288-bd11-ebb85995028c_Name">
    <vt:lpwstr>General</vt:lpwstr>
  </property>
  <property fmtid="{D5CDD505-2E9C-101B-9397-08002B2CF9AE}" pid="61" name="MSIP_Label_f42aa342-8706-4288-bd11-ebb85995028c_Application">
    <vt:lpwstr>Microsoft Azure Information Protection</vt:lpwstr>
  </property>
  <property fmtid="{D5CDD505-2E9C-101B-9397-08002B2CF9AE}" pid="62" name="MSIP_Label_f42aa342-8706-4288-bd11-ebb85995028c_Extended_MSFT_Method">
    <vt:lpwstr>Automatic</vt:lpwstr>
  </property>
  <property fmtid="{D5CDD505-2E9C-101B-9397-08002B2CF9AE}" pid="63" name="Sensitivity">
    <vt:lpwstr>General</vt:lpwstr>
  </property>
</Properties>
</file>